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0" r:id="rId4"/>
  </p:sldMasterIdLst>
  <p:notesMasterIdLst>
    <p:notesMasterId r:id="rId49"/>
  </p:notesMasterIdLst>
  <p:handoutMasterIdLst>
    <p:handoutMasterId r:id="rId50"/>
  </p:handoutMasterIdLst>
  <p:sldIdLst>
    <p:sldId id="256" r:id="rId5"/>
    <p:sldId id="456" r:id="rId6"/>
    <p:sldId id="588" r:id="rId7"/>
    <p:sldId id="589" r:id="rId8"/>
    <p:sldId id="590" r:id="rId9"/>
    <p:sldId id="596" r:id="rId10"/>
    <p:sldId id="594" r:id="rId11"/>
    <p:sldId id="632" r:id="rId12"/>
    <p:sldId id="595" r:id="rId13"/>
    <p:sldId id="597" r:id="rId14"/>
    <p:sldId id="598" r:id="rId15"/>
    <p:sldId id="599" r:id="rId16"/>
    <p:sldId id="626" r:id="rId17"/>
    <p:sldId id="600" r:id="rId18"/>
    <p:sldId id="592" r:id="rId19"/>
    <p:sldId id="601" r:id="rId20"/>
    <p:sldId id="602" r:id="rId21"/>
    <p:sldId id="604" r:id="rId22"/>
    <p:sldId id="605" r:id="rId23"/>
    <p:sldId id="603" r:id="rId24"/>
    <p:sldId id="606" r:id="rId25"/>
    <p:sldId id="607" r:id="rId26"/>
    <p:sldId id="629" r:id="rId27"/>
    <p:sldId id="593" r:id="rId28"/>
    <p:sldId id="608" r:id="rId29"/>
    <p:sldId id="613" r:id="rId30"/>
    <p:sldId id="614" r:id="rId31"/>
    <p:sldId id="615" r:id="rId32"/>
    <p:sldId id="616" r:id="rId33"/>
    <p:sldId id="631" r:id="rId34"/>
    <p:sldId id="617" r:id="rId35"/>
    <p:sldId id="618" r:id="rId36"/>
    <p:sldId id="621" r:id="rId37"/>
    <p:sldId id="610" r:id="rId38"/>
    <p:sldId id="625" r:id="rId39"/>
    <p:sldId id="611" r:id="rId40"/>
    <p:sldId id="609" r:id="rId41"/>
    <p:sldId id="622" r:id="rId42"/>
    <p:sldId id="627" r:id="rId43"/>
    <p:sldId id="628" r:id="rId44"/>
    <p:sldId id="624" r:id="rId45"/>
    <p:sldId id="630" r:id="rId46"/>
    <p:sldId id="586" r:id="rId47"/>
    <p:sldId id="587" r:id="rId48"/>
  </p:sldIdLst>
  <p:sldSz cx="9144000" cy="5143500" type="screen16x9"/>
  <p:notesSz cx="6858000" cy="91440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61"/>
    <p:restoredTop sz="86398"/>
  </p:normalViewPr>
  <p:slideViewPr>
    <p:cSldViewPr snapToGrid="0" snapToObjects="1" showGuides="1">
      <p:cViewPr varScale="1">
        <p:scale>
          <a:sx n="149" d="100"/>
          <a:sy n="149" d="100"/>
        </p:scale>
        <p:origin x="928" y="17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 Id="rId5" Type="http://schemas.openxmlformats.org/officeDocument/2006/relationships/image" Target="../media/image65.emf"/><Relationship Id="rId4" Type="http://schemas.openxmlformats.org/officeDocument/2006/relationships/image" Target="../media/image64.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image" Target="../media/image67.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image" Target="../media/image7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25.emf"/><Relationship Id="rId1" Type="http://schemas.openxmlformats.org/officeDocument/2006/relationships/image" Target="../media/image24.emf"/><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image" Target="../media/image4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dirty="0">
              <a:latin typeface="Suisse Int'l EPFL" panose="020B0504000000000000" pitchFamily="34" charset="-78"/>
            </a:endParaRP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279B33-A94D-4C8C-88C2-619932967EF3}" type="datetimeFigureOut">
              <a:rPr lang="fr-CH" smtClean="0">
                <a:latin typeface="Suisse Int'l EPFL" panose="020B0504000000000000" pitchFamily="34" charset="-78"/>
              </a:rPr>
              <a:t>22.08.23</a:t>
            </a:fld>
            <a:endParaRPr lang="fr-CH" dirty="0">
              <a:latin typeface="Suisse Int'l EPFL" panose="020B0504000000000000" pitchFamily="34" charset="-78"/>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dirty="0">
              <a:latin typeface="Suisse Int'l EPFL" panose="020B0504000000000000" pitchFamily="34" charset="-78"/>
            </a:endParaRP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BF4AF0-8439-436D-BEF0-52070F19E1B6}" type="slidenum">
              <a:rPr lang="fr-CH" smtClean="0">
                <a:latin typeface="Suisse Int'l EPFL" panose="020B0504000000000000" pitchFamily="34" charset="-78"/>
              </a:rPr>
              <a:t>‹#›</a:t>
            </a:fld>
            <a:endParaRPr lang="fr-CH" dirty="0">
              <a:latin typeface="Suisse Int'l EPFL" panose="020B0504000000000000" pitchFamily="34" charset="-78"/>
            </a:endParaRPr>
          </a:p>
        </p:txBody>
      </p:sp>
    </p:spTree>
    <p:extLst>
      <p:ext uri="{BB962C8B-B14F-4D97-AF65-F5344CB8AC3E}">
        <p14:creationId xmlns:p14="http://schemas.microsoft.com/office/powerpoint/2010/main" val="1324905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uisse Int'l EPFL" panose="020B0504000000000000" pitchFamily="34" charset="-78"/>
              </a:defRPr>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uisse Int'l EPFL" panose="020B0504000000000000" pitchFamily="34" charset="-78"/>
              </a:defRPr>
            </a:lvl1pPr>
          </a:lstStyle>
          <a:p>
            <a:fld id="{F8103E42-5239-1A40-AD33-3EE7E9DDF5FD}" type="datetimeFigureOut">
              <a:rPr lang="fr-FR" smtClean="0"/>
              <a:pPr/>
              <a:t>22/08/2023</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uisse Int'l EPFL" panose="020B0504000000000000" pitchFamily="34" charset="-78"/>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uisse Int'l EPFL" panose="020B0504000000000000" pitchFamily="34" charset="-78"/>
              </a:defRPr>
            </a:lvl1pPr>
          </a:lstStyle>
          <a:p>
            <a:fld id="{4CF50783-AAED-1941-8BCC-9F6140F0A6B1}" type="slidenum">
              <a:rPr lang="fr-FR" smtClean="0"/>
              <a:pPr/>
              <a:t>‹#›</a:t>
            </a:fld>
            <a:endParaRPr lang="fr-FR" dirty="0"/>
          </a:p>
        </p:txBody>
      </p:sp>
    </p:spTree>
    <p:extLst>
      <p:ext uri="{BB962C8B-B14F-4D97-AF65-F5344CB8AC3E}">
        <p14:creationId xmlns:p14="http://schemas.microsoft.com/office/powerpoint/2010/main" val="726742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uisse Int'l EPFL" panose="020B0504000000000000" pitchFamily="34" charset="-78"/>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A107BD77-E1F4-234D-903F-305E0E4867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39E05451-7A47-4249-976A-E90224F2F342}" type="slidenum">
              <a:rPr lang="en-GB" altLang="en-CH" sz="1200"/>
              <a:pPr eaLnBrk="1" hangingPunct="1"/>
              <a:t>2</a:t>
            </a:fld>
            <a:endParaRPr lang="en-GB" altLang="en-CH" sz="1200"/>
          </a:p>
        </p:txBody>
      </p:sp>
      <p:sp>
        <p:nvSpPr>
          <p:cNvPr id="22530" name="Rectangle 2">
            <a:extLst>
              <a:ext uri="{FF2B5EF4-FFF2-40B4-BE49-F238E27FC236}">
                <a16:creationId xmlns:a16="http://schemas.microsoft.com/office/drawing/2014/main" id="{061E9AD9-3F98-464E-B8E0-D7E8380E6126}"/>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F04F4900-742B-B149-BF70-D7798C6AE9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878A2A4B-E885-484C-903D-E8D7943341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012ABF8B-89DD-8045-B82F-E9EA09987F8A}" type="slidenum">
              <a:rPr lang="en-GB" altLang="en-CH" sz="1200"/>
              <a:pPr eaLnBrk="1" hangingPunct="1"/>
              <a:t>11</a:t>
            </a:fld>
            <a:endParaRPr lang="en-GB" altLang="en-CH" sz="1200"/>
          </a:p>
        </p:txBody>
      </p:sp>
      <p:sp>
        <p:nvSpPr>
          <p:cNvPr id="38914" name="Rectangle 2">
            <a:extLst>
              <a:ext uri="{FF2B5EF4-FFF2-40B4-BE49-F238E27FC236}">
                <a16:creationId xmlns:a16="http://schemas.microsoft.com/office/drawing/2014/main" id="{E3D0FF36-E3A5-5848-8834-5114C3BA93AB}"/>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75F407B0-F4F6-4545-BC46-5FB0EC4CD8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199ECB65-81E3-AC4D-9A0B-DD28FA7F38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D44425C6-CA5D-344C-BC20-096FE1D7CF9A}" type="slidenum">
              <a:rPr lang="en-GB" altLang="en-CH" sz="1200"/>
              <a:pPr eaLnBrk="1" hangingPunct="1"/>
              <a:t>12</a:t>
            </a:fld>
            <a:endParaRPr lang="en-GB" altLang="en-CH" sz="1200"/>
          </a:p>
        </p:txBody>
      </p:sp>
      <p:sp>
        <p:nvSpPr>
          <p:cNvPr id="40962" name="Rectangle 2">
            <a:extLst>
              <a:ext uri="{FF2B5EF4-FFF2-40B4-BE49-F238E27FC236}">
                <a16:creationId xmlns:a16="http://schemas.microsoft.com/office/drawing/2014/main" id="{928B5FBC-1D7C-1D48-9E31-44504C58E163}"/>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F735C3F8-105B-3847-B7CB-C5A97C2ED4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E8EF1414-9D4B-DE4C-B2EA-3B82A20CA2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86D1C53B-045E-FF45-B9CB-36ABAE85F293}" type="slidenum">
              <a:rPr lang="en-GB" altLang="en-CH" sz="1200"/>
              <a:pPr eaLnBrk="1" hangingPunct="1"/>
              <a:t>13</a:t>
            </a:fld>
            <a:endParaRPr lang="en-GB" altLang="en-CH" sz="1200"/>
          </a:p>
        </p:txBody>
      </p:sp>
      <p:sp>
        <p:nvSpPr>
          <p:cNvPr id="43010" name="Rectangle 2">
            <a:extLst>
              <a:ext uri="{FF2B5EF4-FFF2-40B4-BE49-F238E27FC236}">
                <a16:creationId xmlns:a16="http://schemas.microsoft.com/office/drawing/2014/main" id="{60BC32F6-8271-6743-9040-60C32CB5832F}"/>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4F901E45-9D1B-DB42-9F7C-A0B7209AAF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ECE0ADEF-7E5D-7047-ADCF-AFCFD2B0C5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163E9FF4-A054-5B47-87AE-2E020A9EB052}" type="slidenum">
              <a:rPr lang="en-GB" altLang="en-CH" sz="1200"/>
              <a:pPr eaLnBrk="1" hangingPunct="1"/>
              <a:t>14</a:t>
            </a:fld>
            <a:endParaRPr lang="en-GB" altLang="en-CH" sz="1200"/>
          </a:p>
        </p:txBody>
      </p:sp>
      <p:sp>
        <p:nvSpPr>
          <p:cNvPr id="45058" name="Rectangle 2">
            <a:extLst>
              <a:ext uri="{FF2B5EF4-FFF2-40B4-BE49-F238E27FC236}">
                <a16:creationId xmlns:a16="http://schemas.microsoft.com/office/drawing/2014/main" id="{B10653E1-1A07-6249-87B3-0E7EDE3B18F6}"/>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0FE1B320-578C-BB44-BF40-4D6AC87764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24C7DBCC-A2CF-1D46-9DB5-1D7ECCE2B7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F4CD16F0-78F4-9E4F-9D76-FBFEAC1BBE15}" type="slidenum">
              <a:rPr lang="en-GB" altLang="en-CH" sz="1200"/>
              <a:pPr eaLnBrk="1" hangingPunct="1"/>
              <a:t>15</a:t>
            </a:fld>
            <a:endParaRPr lang="en-GB" altLang="en-CH" sz="1200"/>
          </a:p>
        </p:txBody>
      </p:sp>
      <p:sp>
        <p:nvSpPr>
          <p:cNvPr id="47106" name="Rectangle 2">
            <a:extLst>
              <a:ext uri="{FF2B5EF4-FFF2-40B4-BE49-F238E27FC236}">
                <a16:creationId xmlns:a16="http://schemas.microsoft.com/office/drawing/2014/main" id="{6DF12600-E54A-C14E-A899-DBC7AA52D750}"/>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3D4809BB-7AB1-5A4B-BB49-B018AA6081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296C49E0-4A6F-174A-AEC9-36FD845667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CE1F643C-5F98-5947-BE17-172E7C55FD90}" type="slidenum">
              <a:rPr lang="en-GB" altLang="en-CH" sz="1200"/>
              <a:pPr eaLnBrk="1" hangingPunct="1"/>
              <a:t>16</a:t>
            </a:fld>
            <a:endParaRPr lang="en-GB" altLang="en-CH" sz="1200"/>
          </a:p>
        </p:txBody>
      </p:sp>
      <p:sp>
        <p:nvSpPr>
          <p:cNvPr id="49154" name="Rectangle 2">
            <a:extLst>
              <a:ext uri="{FF2B5EF4-FFF2-40B4-BE49-F238E27FC236}">
                <a16:creationId xmlns:a16="http://schemas.microsoft.com/office/drawing/2014/main" id="{EC2CCB0E-729B-C848-9812-15BF976CFDF1}"/>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2AE7DCB5-29CF-BD45-AD73-842E6D6C7A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1FAD526A-0F46-DF44-A71A-54856C2650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E6F2AB8D-496F-D74B-95B1-274C2F007DB2}" type="slidenum">
              <a:rPr lang="en-GB" altLang="en-CH" sz="1200"/>
              <a:pPr eaLnBrk="1" hangingPunct="1"/>
              <a:t>17</a:t>
            </a:fld>
            <a:endParaRPr lang="en-GB" altLang="en-CH" sz="1200"/>
          </a:p>
        </p:txBody>
      </p:sp>
      <p:sp>
        <p:nvSpPr>
          <p:cNvPr id="51202" name="Rectangle 2">
            <a:extLst>
              <a:ext uri="{FF2B5EF4-FFF2-40B4-BE49-F238E27FC236}">
                <a16:creationId xmlns:a16="http://schemas.microsoft.com/office/drawing/2014/main" id="{CC5EA0E2-A105-994B-91D7-F706A1900788}"/>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33F82DD5-29C2-7745-884C-1637328F8A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6C19C713-9356-8F48-A32E-6A482C791A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114BF2C9-A96F-6F49-9F7A-4F6ED0B3C4DE}" type="slidenum">
              <a:rPr lang="en-GB" altLang="en-CH" sz="1200"/>
              <a:pPr eaLnBrk="1" hangingPunct="1"/>
              <a:t>18</a:t>
            </a:fld>
            <a:endParaRPr lang="en-GB" altLang="en-CH" sz="1200"/>
          </a:p>
        </p:txBody>
      </p:sp>
      <p:sp>
        <p:nvSpPr>
          <p:cNvPr id="53250" name="Rectangle 2">
            <a:extLst>
              <a:ext uri="{FF2B5EF4-FFF2-40B4-BE49-F238E27FC236}">
                <a16:creationId xmlns:a16="http://schemas.microsoft.com/office/drawing/2014/main" id="{1522E65A-D03A-BA42-A047-AF6F563B8836}"/>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12796F05-425E-0F44-AA05-B9FAEA12E4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9D7A387E-78AD-2E48-A3F2-C131209027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C6F20E5F-8E2A-C942-97E0-FEF57F736E24}" type="slidenum">
              <a:rPr lang="en-GB" altLang="en-CH" sz="1200"/>
              <a:pPr eaLnBrk="1" hangingPunct="1"/>
              <a:t>19</a:t>
            </a:fld>
            <a:endParaRPr lang="en-GB" altLang="en-CH" sz="1200"/>
          </a:p>
        </p:txBody>
      </p:sp>
      <p:sp>
        <p:nvSpPr>
          <p:cNvPr id="55298" name="Rectangle 2">
            <a:extLst>
              <a:ext uri="{FF2B5EF4-FFF2-40B4-BE49-F238E27FC236}">
                <a16:creationId xmlns:a16="http://schemas.microsoft.com/office/drawing/2014/main" id="{7F89D4B9-2D13-2A4C-AF38-E541F25500FB}"/>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C564A7C4-DD00-9A47-84B2-1716B6301B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0E6FFDFB-5C50-6641-8F23-CDDC62A22A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8F63BD5B-2C7D-FB4F-9515-D378689B1F49}" type="slidenum">
              <a:rPr lang="en-GB" altLang="en-CH" sz="1200"/>
              <a:pPr eaLnBrk="1" hangingPunct="1"/>
              <a:t>20</a:t>
            </a:fld>
            <a:endParaRPr lang="en-GB" altLang="en-CH" sz="1200"/>
          </a:p>
        </p:txBody>
      </p:sp>
      <p:sp>
        <p:nvSpPr>
          <p:cNvPr id="57346" name="Rectangle 2">
            <a:extLst>
              <a:ext uri="{FF2B5EF4-FFF2-40B4-BE49-F238E27FC236}">
                <a16:creationId xmlns:a16="http://schemas.microsoft.com/office/drawing/2014/main" id="{5645DE18-B1C8-1345-BE68-B5CC37F72068}"/>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D9A146CB-955C-B04E-A592-9FB2EE06A2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1659859B-4A88-6E4E-9371-D993C4E3AC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38E0FD42-E24F-4043-9F02-D91C1A7CAE8F}" type="slidenum">
              <a:rPr lang="en-GB" altLang="en-CH" sz="1200"/>
              <a:pPr eaLnBrk="1" hangingPunct="1"/>
              <a:t>3</a:t>
            </a:fld>
            <a:endParaRPr lang="en-GB" altLang="en-CH" sz="1200"/>
          </a:p>
        </p:txBody>
      </p:sp>
      <p:sp>
        <p:nvSpPr>
          <p:cNvPr id="24578" name="Rectangle 2">
            <a:extLst>
              <a:ext uri="{FF2B5EF4-FFF2-40B4-BE49-F238E27FC236}">
                <a16:creationId xmlns:a16="http://schemas.microsoft.com/office/drawing/2014/main" id="{A8739CEF-D6A6-4F42-A1C8-252529F79EA3}"/>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DDD566D7-07BC-8644-84E4-DF6799123C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E373B89B-1E2C-264B-92DD-9BE43CB1CF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CE98F67E-F85E-8545-AE91-C35AF6B5E13F}" type="slidenum">
              <a:rPr lang="en-GB" altLang="en-CH" sz="1200"/>
              <a:pPr eaLnBrk="1" hangingPunct="1"/>
              <a:t>21</a:t>
            </a:fld>
            <a:endParaRPr lang="en-GB" altLang="en-CH" sz="1200"/>
          </a:p>
        </p:txBody>
      </p:sp>
      <p:sp>
        <p:nvSpPr>
          <p:cNvPr id="59394" name="Rectangle 2">
            <a:extLst>
              <a:ext uri="{FF2B5EF4-FFF2-40B4-BE49-F238E27FC236}">
                <a16:creationId xmlns:a16="http://schemas.microsoft.com/office/drawing/2014/main" id="{EDEA20B2-CA58-404C-BC9E-58450243ABF4}"/>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A3EB880D-494D-4045-A42C-D84682F3EE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ED52140D-8FDF-A64F-9E77-41BB9575BF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256E6119-935E-1C42-A19D-C76219AA62F7}" type="slidenum">
              <a:rPr lang="en-GB" altLang="en-CH" sz="1200"/>
              <a:pPr eaLnBrk="1" hangingPunct="1"/>
              <a:t>22</a:t>
            </a:fld>
            <a:endParaRPr lang="en-GB" altLang="en-CH" sz="1200"/>
          </a:p>
        </p:txBody>
      </p:sp>
      <p:sp>
        <p:nvSpPr>
          <p:cNvPr id="61442" name="Rectangle 2">
            <a:extLst>
              <a:ext uri="{FF2B5EF4-FFF2-40B4-BE49-F238E27FC236}">
                <a16:creationId xmlns:a16="http://schemas.microsoft.com/office/drawing/2014/main" id="{02049BBA-3B01-5746-B8DE-D0B284DC577F}"/>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8CDB7F31-4109-E043-9ABA-21758EC7C0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87E8EC09-3AA9-494E-A8F9-893C396339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65067C3B-64BF-D84E-8F65-5263CBAD7968}" type="slidenum">
              <a:rPr lang="en-GB" altLang="en-CH" sz="1200"/>
              <a:pPr eaLnBrk="1" hangingPunct="1"/>
              <a:t>23</a:t>
            </a:fld>
            <a:endParaRPr lang="en-GB" altLang="en-CH" sz="1200"/>
          </a:p>
        </p:txBody>
      </p:sp>
      <p:sp>
        <p:nvSpPr>
          <p:cNvPr id="63490" name="Rectangle 2">
            <a:extLst>
              <a:ext uri="{FF2B5EF4-FFF2-40B4-BE49-F238E27FC236}">
                <a16:creationId xmlns:a16="http://schemas.microsoft.com/office/drawing/2014/main" id="{7EB59594-FF72-D24B-95A4-77E67867BEA4}"/>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015FED61-1639-AF4C-A9B7-3B3C8FE912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8DC38FBD-B7B6-4F4D-99C9-44418EB3BF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1FFA4F40-6C03-D442-B7AE-2908B27D3A5A}" type="slidenum">
              <a:rPr lang="en-GB" altLang="en-CH" sz="1200"/>
              <a:pPr eaLnBrk="1" hangingPunct="1"/>
              <a:t>24</a:t>
            </a:fld>
            <a:endParaRPr lang="en-GB" altLang="en-CH" sz="1200"/>
          </a:p>
        </p:txBody>
      </p:sp>
      <p:sp>
        <p:nvSpPr>
          <p:cNvPr id="65538" name="Rectangle 2">
            <a:extLst>
              <a:ext uri="{FF2B5EF4-FFF2-40B4-BE49-F238E27FC236}">
                <a16:creationId xmlns:a16="http://schemas.microsoft.com/office/drawing/2014/main" id="{CEFACA46-3BC5-4747-BE6F-64B8E15E24D3}"/>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71D44923-2BC1-654C-B0B9-6A7B501DC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6F1D0F64-6CE7-7D4D-B84E-3B18898E07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B09EDBD4-979B-2948-8C39-46420B6B7889}" type="slidenum">
              <a:rPr lang="en-GB" altLang="en-CH" sz="1200"/>
              <a:pPr eaLnBrk="1" hangingPunct="1"/>
              <a:t>25</a:t>
            </a:fld>
            <a:endParaRPr lang="en-GB" altLang="en-CH" sz="1200"/>
          </a:p>
        </p:txBody>
      </p:sp>
      <p:sp>
        <p:nvSpPr>
          <p:cNvPr id="67586" name="Rectangle 2">
            <a:extLst>
              <a:ext uri="{FF2B5EF4-FFF2-40B4-BE49-F238E27FC236}">
                <a16:creationId xmlns:a16="http://schemas.microsoft.com/office/drawing/2014/main" id="{F41BDB1A-9B4D-1F49-ABB2-940189B48B59}"/>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217DE050-AA49-7246-84C0-1D45D08C3B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C939534B-84D5-8348-8FA1-15269592D8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C8CEA9D5-727C-7D4A-95A7-BE4D65724AF0}" type="slidenum">
              <a:rPr lang="en-GB" altLang="en-CH" sz="1200"/>
              <a:pPr eaLnBrk="1" hangingPunct="1"/>
              <a:t>26</a:t>
            </a:fld>
            <a:endParaRPr lang="en-GB" altLang="en-CH" sz="1200"/>
          </a:p>
        </p:txBody>
      </p:sp>
      <p:sp>
        <p:nvSpPr>
          <p:cNvPr id="69634" name="Rectangle 2">
            <a:extLst>
              <a:ext uri="{FF2B5EF4-FFF2-40B4-BE49-F238E27FC236}">
                <a16:creationId xmlns:a16="http://schemas.microsoft.com/office/drawing/2014/main" id="{7DF9A842-54E4-2D42-AB34-F5FE64D021FA}"/>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BF792307-D9B6-ED4E-A2FC-4198B32196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2764F877-8160-6440-9982-A8B45C3FBB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0FBF6697-DE0C-9C48-925F-5194AD517B9F}" type="slidenum">
              <a:rPr lang="en-GB" altLang="en-CH" sz="1200"/>
              <a:pPr eaLnBrk="1" hangingPunct="1"/>
              <a:t>27</a:t>
            </a:fld>
            <a:endParaRPr lang="en-GB" altLang="en-CH" sz="1200"/>
          </a:p>
        </p:txBody>
      </p:sp>
      <p:sp>
        <p:nvSpPr>
          <p:cNvPr id="71682" name="Rectangle 2">
            <a:extLst>
              <a:ext uri="{FF2B5EF4-FFF2-40B4-BE49-F238E27FC236}">
                <a16:creationId xmlns:a16="http://schemas.microsoft.com/office/drawing/2014/main" id="{CEE78F35-5924-8B42-9023-D032246224DF}"/>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60C62C53-1742-8F4C-A3C9-9CF6E82196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4A200DE1-B5CF-B64B-B10E-50AADA1397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6C98D4E8-EB14-E34C-BB9C-B6FD9F39B1AF}" type="slidenum">
              <a:rPr lang="en-GB" altLang="en-CH" sz="1200"/>
              <a:pPr eaLnBrk="1" hangingPunct="1"/>
              <a:t>28</a:t>
            </a:fld>
            <a:endParaRPr lang="en-GB" altLang="en-CH" sz="1200"/>
          </a:p>
        </p:txBody>
      </p:sp>
      <p:sp>
        <p:nvSpPr>
          <p:cNvPr id="73730" name="Rectangle 2">
            <a:extLst>
              <a:ext uri="{FF2B5EF4-FFF2-40B4-BE49-F238E27FC236}">
                <a16:creationId xmlns:a16="http://schemas.microsoft.com/office/drawing/2014/main" id="{3D4D9673-08A2-4643-BF07-D84AA13B6085}"/>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DF8CF02A-615F-3648-97DF-6A31C60617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FC2B3787-A84F-0C43-9B76-70308982E9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58928A83-8B2F-B148-BBAB-C02FC67BAF19}" type="slidenum">
              <a:rPr lang="en-GB" altLang="en-CH" sz="1200"/>
              <a:pPr eaLnBrk="1" hangingPunct="1"/>
              <a:t>29</a:t>
            </a:fld>
            <a:endParaRPr lang="en-GB" altLang="en-CH" sz="1200"/>
          </a:p>
        </p:txBody>
      </p:sp>
      <p:sp>
        <p:nvSpPr>
          <p:cNvPr id="77826" name="Rectangle 2">
            <a:extLst>
              <a:ext uri="{FF2B5EF4-FFF2-40B4-BE49-F238E27FC236}">
                <a16:creationId xmlns:a16="http://schemas.microsoft.com/office/drawing/2014/main" id="{78D47DB4-ECCF-B148-9B9A-CB2072388258}"/>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FCECA18F-8A60-B24D-8BCB-59975DA376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039394EB-774F-6442-ABC8-550B91AFD9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1FEC2610-2511-494D-8B43-12025BB8AF78}" type="slidenum">
              <a:rPr lang="en-GB" altLang="en-CH" sz="1200"/>
              <a:pPr eaLnBrk="1" hangingPunct="1"/>
              <a:t>30</a:t>
            </a:fld>
            <a:endParaRPr lang="en-GB" altLang="en-CH" sz="1200"/>
          </a:p>
        </p:txBody>
      </p:sp>
      <p:sp>
        <p:nvSpPr>
          <p:cNvPr id="79874" name="Rectangle 2">
            <a:extLst>
              <a:ext uri="{FF2B5EF4-FFF2-40B4-BE49-F238E27FC236}">
                <a16:creationId xmlns:a16="http://schemas.microsoft.com/office/drawing/2014/main" id="{9993732D-D3E6-E64D-8399-3350B4080F09}"/>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6296DEF6-3C01-AD43-855D-E562120792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6C00359F-40D6-C940-8080-6D0D3E71DF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8AA76DC2-CD04-9040-BA47-79865DEC3229}" type="slidenum">
              <a:rPr lang="en-GB" altLang="en-CH" sz="1200"/>
              <a:pPr eaLnBrk="1" hangingPunct="1"/>
              <a:t>4</a:t>
            </a:fld>
            <a:endParaRPr lang="en-GB" altLang="en-CH" sz="1200"/>
          </a:p>
        </p:txBody>
      </p:sp>
      <p:sp>
        <p:nvSpPr>
          <p:cNvPr id="26626" name="Rectangle 2">
            <a:extLst>
              <a:ext uri="{FF2B5EF4-FFF2-40B4-BE49-F238E27FC236}">
                <a16:creationId xmlns:a16="http://schemas.microsoft.com/office/drawing/2014/main" id="{362EFF70-86E4-144B-AEFE-AC975B3C437D}"/>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50F804E3-C4C4-9243-95EF-7C330BBCCE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4263F89C-112A-F54C-B6C4-9C78DE55DC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792CBC96-8BD0-F442-8616-AA376E379E07}" type="slidenum">
              <a:rPr lang="en-GB" altLang="en-CH" sz="1200"/>
              <a:pPr eaLnBrk="1" hangingPunct="1"/>
              <a:t>31</a:t>
            </a:fld>
            <a:endParaRPr lang="en-GB" altLang="en-CH" sz="1200"/>
          </a:p>
        </p:txBody>
      </p:sp>
      <p:sp>
        <p:nvSpPr>
          <p:cNvPr id="81922" name="Rectangle 2">
            <a:extLst>
              <a:ext uri="{FF2B5EF4-FFF2-40B4-BE49-F238E27FC236}">
                <a16:creationId xmlns:a16="http://schemas.microsoft.com/office/drawing/2014/main" id="{AE4870EA-9A43-514B-8582-D3038A250B50}"/>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5457AC7B-8D12-834F-825E-DCF9EAA0BC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FF03CABC-2C69-CA42-8DA7-D6F13E31FC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DC3F8804-2227-9B4D-BAA0-C976587D5847}" type="slidenum">
              <a:rPr lang="en-GB" altLang="en-CH" sz="1200"/>
              <a:pPr eaLnBrk="1" hangingPunct="1"/>
              <a:t>32</a:t>
            </a:fld>
            <a:endParaRPr lang="en-GB" altLang="en-CH" sz="1200"/>
          </a:p>
        </p:txBody>
      </p:sp>
      <p:sp>
        <p:nvSpPr>
          <p:cNvPr id="83970" name="Rectangle 2">
            <a:extLst>
              <a:ext uri="{FF2B5EF4-FFF2-40B4-BE49-F238E27FC236}">
                <a16:creationId xmlns:a16="http://schemas.microsoft.com/office/drawing/2014/main" id="{875AA243-A79D-6341-9A90-B8BEA14C2400}"/>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FDA88BE1-90C7-D44C-9596-6F541DC523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1151BC3D-8163-D844-B220-C2C17B9D4B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541873A1-C614-A945-9D65-35708CC744EC}" type="slidenum">
              <a:rPr lang="en-GB" altLang="en-CH" sz="1200"/>
              <a:pPr eaLnBrk="1" hangingPunct="1"/>
              <a:t>33</a:t>
            </a:fld>
            <a:endParaRPr lang="en-GB" altLang="en-CH" sz="1200"/>
          </a:p>
        </p:txBody>
      </p:sp>
      <p:sp>
        <p:nvSpPr>
          <p:cNvPr id="88066" name="Rectangle 2">
            <a:extLst>
              <a:ext uri="{FF2B5EF4-FFF2-40B4-BE49-F238E27FC236}">
                <a16:creationId xmlns:a16="http://schemas.microsoft.com/office/drawing/2014/main" id="{E94012AB-3131-044E-8F40-6CCBC38B08F6}"/>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17A88A66-0CC4-1D41-8B6E-B4386DB697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52F514D3-23DB-8741-BA5A-B45987F5EB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EA4D3FCE-D705-AA41-9688-A5D3B820FD9D}" type="slidenum">
              <a:rPr lang="en-GB" altLang="en-CH" sz="1200"/>
              <a:pPr eaLnBrk="1" hangingPunct="1"/>
              <a:t>38</a:t>
            </a:fld>
            <a:endParaRPr lang="en-GB" altLang="en-CH" sz="1200"/>
          </a:p>
        </p:txBody>
      </p:sp>
      <p:sp>
        <p:nvSpPr>
          <p:cNvPr id="95234" name="Rectangle 2">
            <a:extLst>
              <a:ext uri="{FF2B5EF4-FFF2-40B4-BE49-F238E27FC236}">
                <a16:creationId xmlns:a16="http://schemas.microsoft.com/office/drawing/2014/main" id="{B89A8176-FB3B-3E48-BAB9-ADDD53965006}"/>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DA6D6800-B26C-ED45-99F7-A02040F680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1563DAB0-A5F3-9F48-BB10-D657EA6E83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035E1750-A4F3-284E-B422-A6DB8385DE59}" type="slidenum">
              <a:rPr lang="en-GB" altLang="en-CH" sz="1200"/>
              <a:pPr eaLnBrk="1" hangingPunct="1"/>
              <a:t>39</a:t>
            </a:fld>
            <a:endParaRPr lang="en-GB" altLang="en-CH" sz="1200"/>
          </a:p>
        </p:txBody>
      </p:sp>
      <p:sp>
        <p:nvSpPr>
          <p:cNvPr id="97282" name="Rectangle 2">
            <a:extLst>
              <a:ext uri="{FF2B5EF4-FFF2-40B4-BE49-F238E27FC236}">
                <a16:creationId xmlns:a16="http://schemas.microsoft.com/office/drawing/2014/main" id="{C74F49FB-AEBC-034F-B8E7-C26D51D81415}"/>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C3BE2F3F-A195-824E-948A-314BDAEC55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38D05008-48BD-D347-8D75-596FD37888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ED16D616-2717-4148-AB6E-AF544661E972}" type="slidenum">
              <a:rPr lang="en-GB" altLang="en-CH" sz="1200"/>
              <a:pPr eaLnBrk="1" hangingPunct="1"/>
              <a:t>40</a:t>
            </a:fld>
            <a:endParaRPr lang="en-GB" altLang="en-CH" sz="1200"/>
          </a:p>
        </p:txBody>
      </p:sp>
      <p:sp>
        <p:nvSpPr>
          <p:cNvPr id="99330" name="Rectangle 2">
            <a:extLst>
              <a:ext uri="{FF2B5EF4-FFF2-40B4-BE49-F238E27FC236}">
                <a16:creationId xmlns:a16="http://schemas.microsoft.com/office/drawing/2014/main" id="{93A5574C-4F4E-DE42-80F5-40965FD314CC}"/>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23270680-CDA2-F344-8C2A-C1A42D2116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651C46E6-D158-D24C-AC48-1181CF03DD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932C4F62-883D-AB45-A474-593A984F5AB8}" type="slidenum">
              <a:rPr lang="en-GB" altLang="en-CH" sz="1200"/>
              <a:pPr eaLnBrk="1" hangingPunct="1"/>
              <a:t>41</a:t>
            </a:fld>
            <a:endParaRPr lang="en-GB" altLang="en-CH" sz="1200"/>
          </a:p>
        </p:txBody>
      </p:sp>
      <p:sp>
        <p:nvSpPr>
          <p:cNvPr id="101378" name="Rectangle 2">
            <a:extLst>
              <a:ext uri="{FF2B5EF4-FFF2-40B4-BE49-F238E27FC236}">
                <a16:creationId xmlns:a16="http://schemas.microsoft.com/office/drawing/2014/main" id="{6C79AB15-CB6D-F44D-A7B7-7037B7FB14BB}"/>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6749DD8D-78C3-4141-966A-08AE23E6FD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8CAF2E31-1DB2-9F47-AF07-71BD7EFECD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347FBDF4-597B-EC4A-B851-64BFCF07346D}" type="slidenum">
              <a:rPr lang="en-GB" altLang="en-CH" sz="1200"/>
              <a:pPr eaLnBrk="1" hangingPunct="1"/>
              <a:t>42</a:t>
            </a:fld>
            <a:endParaRPr lang="en-GB" altLang="en-CH" sz="1200"/>
          </a:p>
        </p:txBody>
      </p:sp>
      <p:sp>
        <p:nvSpPr>
          <p:cNvPr id="103426" name="Rectangle 2">
            <a:extLst>
              <a:ext uri="{FF2B5EF4-FFF2-40B4-BE49-F238E27FC236}">
                <a16:creationId xmlns:a16="http://schemas.microsoft.com/office/drawing/2014/main" id="{194F96E2-E34A-604E-A499-52E027B19D98}"/>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30339C20-EB22-0144-B2E5-984E56C796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05D488AB-15B2-B742-99F8-5D840450E5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E5561CCB-1C3E-4B4D-9259-3DFF3EC4BEB6}" type="slidenum">
              <a:rPr lang="en-GB" altLang="en-CH" sz="1200"/>
              <a:pPr eaLnBrk="1" hangingPunct="1"/>
              <a:t>44</a:t>
            </a:fld>
            <a:endParaRPr lang="en-GB" altLang="en-CH" sz="1200"/>
          </a:p>
        </p:txBody>
      </p:sp>
      <p:sp>
        <p:nvSpPr>
          <p:cNvPr id="109570" name="Rectangle 2">
            <a:extLst>
              <a:ext uri="{FF2B5EF4-FFF2-40B4-BE49-F238E27FC236}">
                <a16:creationId xmlns:a16="http://schemas.microsoft.com/office/drawing/2014/main" id="{E4D8BFA2-869B-EB46-9296-8E6F9AE82462}"/>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80665B27-88B9-BA4D-8510-9ECD6D8153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E77E5FC6-C581-ED4F-ACE8-07E017483B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99583DE4-186A-A248-BE94-E503775AA0DB}" type="slidenum">
              <a:rPr lang="en-GB" altLang="en-CH" sz="1200"/>
              <a:pPr eaLnBrk="1" hangingPunct="1"/>
              <a:t>5</a:t>
            </a:fld>
            <a:endParaRPr lang="en-GB" altLang="en-CH" sz="1200"/>
          </a:p>
        </p:txBody>
      </p:sp>
      <p:sp>
        <p:nvSpPr>
          <p:cNvPr id="28674" name="Rectangle 2">
            <a:extLst>
              <a:ext uri="{FF2B5EF4-FFF2-40B4-BE49-F238E27FC236}">
                <a16:creationId xmlns:a16="http://schemas.microsoft.com/office/drawing/2014/main" id="{F8EE84C6-BC43-D04C-AF27-E895C60D2733}"/>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1EB75388-FDE2-B742-ABAF-E8FC35A9B2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66B1C28C-A193-E64D-8147-CB2FED0DA3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7BCF74DA-329D-364A-A19F-50C360C09FFA}" type="slidenum">
              <a:rPr lang="en-GB" altLang="en-CH" sz="1200"/>
              <a:pPr eaLnBrk="1" hangingPunct="1"/>
              <a:t>6</a:t>
            </a:fld>
            <a:endParaRPr lang="en-GB" altLang="en-CH" sz="1200"/>
          </a:p>
        </p:txBody>
      </p:sp>
      <p:sp>
        <p:nvSpPr>
          <p:cNvPr id="30722" name="Rectangle 2">
            <a:extLst>
              <a:ext uri="{FF2B5EF4-FFF2-40B4-BE49-F238E27FC236}">
                <a16:creationId xmlns:a16="http://schemas.microsoft.com/office/drawing/2014/main" id="{12D82CB8-85CC-E143-8D16-C8B9F0BB3D32}"/>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3701DE56-6BE7-D341-BD6D-E251AE44BC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D78EAE99-7A68-8F45-99CE-83A3F217A2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5A954432-E613-EB46-A6CE-EC801D4A7B03}" type="slidenum">
              <a:rPr lang="en-GB" altLang="en-CH" sz="1200"/>
              <a:pPr eaLnBrk="1" hangingPunct="1"/>
              <a:t>7</a:t>
            </a:fld>
            <a:endParaRPr lang="en-GB" altLang="en-CH" sz="1200"/>
          </a:p>
        </p:txBody>
      </p:sp>
      <p:sp>
        <p:nvSpPr>
          <p:cNvPr id="32770" name="Rectangle 2">
            <a:extLst>
              <a:ext uri="{FF2B5EF4-FFF2-40B4-BE49-F238E27FC236}">
                <a16:creationId xmlns:a16="http://schemas.microsoft.com/office/drawing/2014/main" id="{F387FD30-D2E3-2B48-A904-4F32EF54453C}"/>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9627894D-1323-D24D-8859-D88D7538C2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D78EAE99-7A68-8F45-99CE-83A3F217A2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5A954432-E613-EB46-A6CE-EC801D4A7B03}" type="slidenum">
              <a:rPr lang="en-GB" altLang="en-CH" sz="1200"/>
              <a:pPr eaLnBrk="1" hangingPunct="1"/>
              <a:t>8</a:t>
            </a:fld>
            <a:endParaRPr lang="en-GB" altLang="en-CH" sz="1200"/>
          </a:p>
        </p:txBody>
      </p:sp>
      <p:sp>
        <p:nvSpPr>
          <p:cNvPr id="32770" name="Rectangle 2">
            <a:extLst>
              <a:ext uri="{FF2B5EF4-FFF2-40B4-BE49-F238E27FC236}">
                <a16:creationId xmlns:a16="http://schemas.microsoft.com/office/drawing/2014/main" id="{F387FD30-D2E3-2B48-A904-4F32EF54453C}"/>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9627894D-1323-D24D-8859-D88D7538C2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97287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705D72D3-27C0-484A-A8FA-FA58B678FD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A5E8DEDD-A4F9-4E4A-B633-D9FA21C6F470}" type="slidenum">
              <a:rPr lang="en-GB" altLang="en-CH" sz="1200"/>
              <a:pPr eaLnBrk="1" hangingPunct="1"/>
              <a:t>9</a:t>
            </a:fld>
            <a:endParaRPr lang="en-GB" altLang="en-CH" sz="1200"/>
          </a:p>
        </p:txBody>
      </p:sp>
      <p:sp>
        <p:nvSpPr>
          <p:cNvPr id="34818" name="Rectangle 2">
            <a:extLst>
              <a:ext uri="{FF2B5EF4-FFF2-40B4-BE49-F238E27FC236}">
                <a16:creationId xmlns:a16="http://schemas.microsoft.com/office/drawing/2014/main" id="{A84034C4-99BC-444D-AFE4-ACD8D0F1B49B}"/>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93D10EFE-BA67-8C45-B943-43072AE195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90885D1F-2CF8-4049-8713-FFB8651A4F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9C8E7924-4F92-824E-9EE5-C3C8EACD25C5}" type="slidenum">
              <a:rPr lang="en-GB" altLang="en-CH" sz="1200"/>
              <a:pPr eaLnBrk="1" hangingPunct="1"/>
              <a:t>10</a:t>
            </a:fld>
            <a:endParaRPr lang="en-GB" altLang="en-CH" sz="1200"/>
          </a:p>
        </p:txBody>
      </p:sp>
      <p:sp>
        <p:nvSpPr>
          <p:cNvPr id="36866" name="Rectangle 2">
            <a:extLst>
              <a:ext uri="{FF2B5EF4-FFF2-40B4-BE49-F238E27FC236}">
                <a16:creationId xmlns:a16="http://schemas.microsoft.com/office/drawing/2014/main" id="{57648F12-3BF6-D94A-B199-012AD747347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BD56FD5C-5F3B-F247-A84A-14EBA4CA03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CH">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331913" y="0"/>
            <a:ext cx="7812087" cy="4948238"/>
          </a:xfrm>
        </p:spPr>
        <p:txBody>
          <a:bodyPr/>
          <a:lstStyle/>
          <a:p>
            <a:r>
              <a:rPr lang="en-US"/>
              <a:t>Click icon to add picture</a:t>
            </a:r>
            <a:endParaRPr lang="fr-FR"/>
          </a:p>
        </p:txBody>
      </p:sp>
      <p:sp>
        <p:nvSpPr>
          <p:cNvPr id="2" name="Title 1"/>
          <p:cNvSpPr>
            <a:spLocks noGrp="1"/>
          </p:cNvSpPr>
          <p:nvPr>
            <p:ph type="ctrTitle"/>
          </p:nvPr>
        </p:nvSpPr>
        <p:spPr>
          <a:xfrm>
            <a:off x="6405563" y="786535"/>
            <a:ext cx="2738437" cy="2338387"/>
          </a:xfrm>
          <a:solidFill>
            <a:schemeClr val="accent1"/>
          </a:solidFill>
        </p:spPr>
        <p:txBody>
          <a:bodyPr lIns="216000" anchor="ctr" anchorCtr="0">
            <a:norm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6763" y="3124922"/>
            <a:ext cx="1828800" cy="1568450"/>
          </a:xfrm>
          <a:solidFill>
            <a:schemeClr val="tx1"/>
          </a:solidFill>
        </p:spPr>
        <p:txBody>
          <a:bodyPr anchor="ctr" anchorCtr="0">
            <a:normAutofit/>
          </a:bodyPr>
          <a:lstStyle>
            <a:lvl1pPr marL="0" indent="0" algn="ct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Image 6">
            <a:extLst>
              <a:ext uri="{FF2B5EF4-FFF2-40B4-BE49-F238E27FC236}">
                <a16:creationId xmlns:a16="http://schemas.microsoft.com/office/drawing/2014/main" id="{F3A61A89-D1E3-8A40-82D6-9A86AEBFAF3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0025" y="4579268"/>
            <a:ext cx="561543" cy="367382"/>
          </a:xfrm>
          <a:prstGeom prst="rect">
            <a:avLst/>
          </a:prstGeom>
        </p:spPr>
      </p:pic>
      <p:sp>
        <p:nvSpPr>
          <p:cNvPr id="8" name="Rectangle 7">
            <a:extLst>
              <a:ext uri="{FF2B5EF4-FFF2-40B4-BE49-F238E27FC236}">
                <a16:creationId xmlns:a16="http://schemas.microsoft.com/office/drawing/2014/main" id="{5B5BFF46-A721-4641-AD59-B3251C9D9E0D}"/>
              </a:ext>
            </a:extLst>
          </p:cNvPr>
          <p:cNvSpPr/>
          <p:nvPr userDrawn="1"/>
        </p:nvSpPr>
        <p:spPr>
          <a:xfrm rot="16200000">
            <a:off x="89679" y="4591427"/>
            <a:ext cx="45719" cy="597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647" y="80283"/>
            <a:ext cx="1175301" cy="508655"/>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6400800" y="4683125"/>
            <a:ext cx="1828800" cy="460375"/>
          </a:xfrm>
          <a:solidFill>
            <a:schemeClr val="bg1"/>
          </a:solidFill>
        </p:spPr>
        <p:txBody>
          <a:bodyPr anchor="ctr">
            <a:noAutofit/>
          </a:bodyPr>
          <a:lstStyle>
            <a:lvl1pPr marL="0" indent="0" algn="ctr">
              <a:buNone/>
              <a:defRPr sz="1100"/>
            </a:lvl1pPr>
          </a:lstStyle>
          <a:p>
            <a:pPr lvl="0"/>
            <a:r>
              <a:rPr lang="en-US"/>
              <a:t>Click to edit Master text styles</a:t>
            </a:r>
          </a:p>
        </p:txBody>
      </p:sp>
    </p:spTree>
    <p:extLst>
      <p:ext uri="{BB962C8B-B14F-4D97-AF65-F5344CB8AC3E}">
        <p14:creationId xmlns:p14="http://schemas.microsoft.com/office/powerpoint/2010/main" val="57788087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26" userDrawn="1">
          <p15:clr>
            <a:srgbClr val="FBAE40"/>
          </p15:clr>
        </p15:guide>
        <p15:guide id="5" orient="horz" pos="123" userDrawn="1">
          <p15:clr>
            <a:srgbClr val="FBAE40"/>
          </p15:clr>
        </p15:guide>
        <p15:guide id="6" orient="horz" pos="3117" userDrawn="1">
          <p15:clr>
            <a:srgbClr val="FBAE40"/>
          </p15:clr>
        </p15:guide>
        <p15:guide id="7" pos="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6" name="Espace réservé de la date 5">
            <a:extLst>
              <a:ext uri="{FF2B5EF4-FFF2-40B4-BE49-F238E27FC236}">
                <a16:creationId xmlns:a16="http://schemas.microsoft.com/office/drawing/2014/main" id="{6842EAD5-67E2-FE42-B569-61D407484079}"/>
              </a:ext>
            </a:extLst>
          </p:cNvPr>
          <p:cNvSpPr>
            <a:spLocks noGrp="1"/>
          </p:cNvSpPr>
          <p:nvPr>
            <p:ph type="dt" sz="half" idx="10"/>
          </p:nvPr>
        </p:nvSpPr>
        <p:spPr/>
        <p:txBody>
          <a:bodyPr/>
          <a:lstStyle/>
          <a:p>
            <a:r>
              <a:rPr lang="fr-CH"/>
              <a:t>NAME EVENT / NAME PRESENTATION</a:t>
            </a:r>
            <a:endParaRPr lang="fr-FR" dirty="0"/>
          </a:p>
        </p:txBody>
      </p:sp>
      <p:sp>
        <p:nvSpPr>
          <p:cNvPr id="7" name="Espace réservé du pied de page 6">
            <a:extLst>
              <a:ext uri="{FF2B5EF4-FFF2-40B4-BE49-F238E27FC236}">
                <a16:creationId xmlns:a16="http://schemas.microsoft.com/office/drawing/2014/main" id="{311B9F41-9EA9-7F4A-A96C-FCD25A43527F}"/>
              </a:ext>
            </a:extLst>
          </p:cNvPr>
          <p:cNvSpPr>
            <a:spLocks noGrp="1"/>
          </p:cNvSpPr>
          <p:nvPr>
            <p:ph type="ftr" sz="quarter" idx="11"/>
          </p:nvPr>
        </p:nvSpPr>
        <p:spPr/>
        <p:txBody>
          <a:bodyPr/>
          <a:lstStyle/>
          <a:p>
            <a:r>
              <a:rPr lang="fr-FR"/>
              <a:t>Speaker </a:t>
            </a:r>
            <a:endParaRPr lang="fr-FR" dirty="0"/>
          </a:p>
        </p:txBody>
      </p:sp>
      <p:sp>
        <p:nvSpPr>
          <p:cNvPr id="8" name="Espace réservé du numéro de diapositive 7">
            <a:extLst>
              <a:ext uri="{FF2B5EF4-FFF2-40B4-BE49-F238E27FC236}">
                <a16:creationId xmlns:a16="http://schemas.microsoft.com/office/drawing/2014/main" id="{105ED4CD-0BB0-AC42-8AC0-B6B8B5E65DF9}"/>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3074039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8239125" cy="5143500"/>
          </a:xfrm>
        </p:spPr>
        <p:txBody>
          <a:bodyPr/>
          <a:lstStyle/>
          <a:p>
            <a:r>
              <a:rPr lang="en-US"/>
              <a:t>Click icon to add picture</a:t>
            </a:r>
            <a:endParaRPr lang="fr-FR"/>
          </a:p>
        </p:txBody>
      </p:sp>
      <p:sp>
        <p:nvSpPr>
          <p:cNvPr id="2" name="Title 1"/>
          <p:cNvSpPr>
            <a:spLocks noGrp="1"/>
          </p:cNvSpPr>
          <p:nvPr>
            <p:ph type="title"/>
          </p:nvPr>
        </p:nvSpPr>
        <p:spPr>
          <a:xfrm>
            <a:off x="6405563" y="2571750"/>
            <a:ext cx="2738437" cy="2111375"/>
          </a:xfrm>
          <a:solidFill>
            <a:schemeClr val="accent2"/>
          </a:solidFill>
        </p:spPr>
        <p:txBody>
          <a:bodyPr anchor="ctr" anchorCtr="0"/>
          <a:lstStyle>
            <a:lvl1pPr>
              <a:defRPr>
                <a:solidFill>
                  <a:schemeClr val="bg1"/>
                </a:solidFill>
              </a:defRPr>
            </a:lvl1pPr>
          </a:lstStyle>
          <a:p>
            <a:r>
              <a:rPr lang="en-US"/>
              <a:t>Click to edit Master title style</a:t>
            </a:r>
            <a:endParaRPr lang="en-US" dirty="0"/>
          </a:p>
        </p:txBody>
      </p:sp>
      <p:sp>
        <p:nvSpPr>
          <p:cNvPr id="8" name="Espace réservé de la date 7">
            <a:extLst>
              <a:ext uri="{FF2B5EF4-FFF2-40B4-BE49-F238E27FC236}">
                <a16:creationId xmlns:a16="http://schemas.microsoft.com/office/drawing/2014/main" id="{37B6B6E1-D8F5-9749-89C1-1F69BEC6ABE3}"/>
              </a:ext>
            </a:extLst>
          </p:cNvPr>
          <p:cNvSpPr>
            <a:spLocks noGrp="1"/>
          </p:cNvSpPr>
          <p:nvPr>
            <p:ph type="dt" sz="half" idx="14"/>
          </p:nvPr>
        </p:nvSpPr>
        <p:spPr/>
        <p:txBody>
          <a:bodyPr/>
          <a:lstStyle/>
          <a:p>
            <a:r>
              <a:rPr lang="fr-CH"/>
              <a:t>NAME EVENT / NAME PRESENTATION</a:t>
            </a:r>
            <a:endParaRPr lang="fr-FR" dirty="0"/>
          </a:p>
        </p:txBody>
      </p:sp>
      <p:sp>
        <p:nvSpPr>
          <p:cNvPr id="9" name="Espace réservé du pied de page 8">
            <a:extLst>
              <a:ext uri="{FF2B5EF4-FFF2-40B4-BE49-F238E27FC236}">
                <a16:creationId xmlns:a16="http://schemas.microsoft.com/office/drawing/2014/main" id="{A3B41FCF-1914-D948-A8AA-44ACF44990E1}"/>
              </a:ext>
            </a:extLst>
          </p:cNvPr>
          <p:cNvSpPr>
            <a:spLocks noGrp="1"/>
          </p:cNvSpPr>
          <p:nvPr>
            <p:ph type="ftr" sz="quarter" idx="15"/>
          </p:nvPr>
        </p:nvSpPr>
        <p:spPr/>
        <p:txBody>
          <a:bodyPr/>
          <a:lstStyle/>
          <a:p>
            <a:r>
              <a:rPr lang="fr-FR"/>
              <a:t>Speaker </a:t>
            </a:r>
            <a:endParaRPr lang="fr-FR" dirty="0"/>
          </a:p>
        </p:txBody>
      </p:sp>
      <p:sp>
        <p:nvSpPr>
          <p:cNvPr id="10" name="Espace réservé du numéro de diapositive 9">
            <a:extLst>
              <a:ext uri="{FF2B5EF4-FFF2-40B4-BE49-F238E27FC236}">
                <a16:creationId xmlns:a16="http://schemas.microsoft.com/office/drawing/2014/main" id="{19184872-D561-1F4C-BDDB-659E27E35A4B}"/>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040948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7726363" cy="5143500"/>
          </a:xfrm>
        </p:spPr>
        <p:txBody>
          <a:bodyPr/>
          <a:lstStyle/>
          <a:p>
            <a:r>
              <a:rPr lang="en-US"/>
              <a:t>Click icon to add picture</a:t>
            </a:r>
            <a:endParaRPr lang="fr-FR"/>
          </a:p>
        </p:txBody>
      </p:sp>
      <p:sp>
        <p:nvSpPr>
          <p:cNvPr id="6" name="Espace réservé de la date 5">
            <a:extLst>
              <a:ext uri="{FF2B5EF4-FFF2-40B4-BE49-F238E27FC236}">
                <a16:creationId xmlns:a16="http://schemas.microsoft.com/office/drawing/2014/main" id="{2E5B9864-F67A-EF47-B20B-00D3FF560D1F}"/>
              </a:ext>
            </a:extLst>
          </p:cNvPr>
          <p:cNvSpPr>
            <a:spLocks noGrp="1"/>
          </p:cNvSpPr>
          <p:nvPr>
            <p:ph type="dt" sz="half" idx="14"/>
          </p:nvPr>
        </p:nvSpPr>
        <p:spPr/>
        <p:txBody>
          <a:bodyPr/>
          <a:lstStyle/>
          <a:p>
            <a:r>
              <a:rPr lang="fr-CH"/>
              <a:t>NAME EVENT / NAME PRESENTATION</a:t>
            </a:r>
            <a:endParaRPr lang="fr-FR" dirty="0"/>
          </a:p>
        </p:txBody>
      </p:sp>
      <p:sp>
        <p:nvSpPr>
          <p:cNvPr id="8" name="Espace réservé du pied de page 7">
            <a:extLst>
              <a:ext uri="{FF2B5EF4-FFF2-40B4-BE49-F238E27FC236}">
                <a16:creationId xmlns:a16="http://schemas.microsoft.com/office/drawing/2014/main" id="{FA66AD73-5321-0547-98B8-F7AA1191735F}"/>
              </a:ext>
            </a:extLst>
          </p:cNvPr>
          <p:cNvSpPr>
            <a:spLocks noGrp="1"/>
          </p:cNvSpPr>
          <p:nvPr>
            <p:ph type="ftr" sz="quarter" idx="15"/>
          </p:nvPr>
        </p:nvSpPr>
        <p:spPr/>
        <p:txBody>
          <a:bodyPr/>
          <a:lstStyle/>
          <a:p>
            <a:r>
              <a:rPr lang="fr-FR"/>
              <a:t>Speaker </a:t>
            </a:r>
            <a:endParaRPr lang="fr-FR" dirty="0"/>
          </a:p>
        </p:txBody>
      </p:sp>
      <p:sp>
        <p:nvSpPr>
          <p:cNvPr id="9" name="Espace réservé du numéro de diapositive 8">
            <a:extLst>
              <a:ext uri="{FF2B5EF4-FFF2-40B4-BE49-F238E27FC236}">
                <a16:creationId xmlns:a16="http://schemas.microsoft.com/office/drawing/2014/main" id="{C672D30C-1B0C-CA44-A5A9-76EF5993D67F}"/>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201727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3114674"/>
            <a:ext cx="8239125" cy="2028825"/>
          </a:xfrm>
        </p:spPr>
        <p:txBody>
          <a:bodyPr/>
          <a:lstStyle/>
          <a:p>
            <a:r>
              <a:rPr lang="en-US"/>
              <a:t>Click icon to add picture</a:t>
            </a:r>
            <a:endParaRPr lang="fr-FR"/>
          </a:p>
        </p:txBody>
      </p:sp>
      <p:sp>
        <p:nvSpPr>
          <p:cNvPr id="6" name="Espace réservé de la date 5">
            <a:extLst>
              <a:ext uri="{FF2B5EF4-FFF2-40B4-BE49-F238E27FC236}">
                <a16:creationId xmlns:a16="http://schemas.microsoft.com/office/drawing/2014/main" id="{2E5B9864-F67A-EF47-B20B-00D3FF560D1F}"/>
              </a:ext>
            </a:extLst>
          </p:cNvPr>
          <p:cNvSpPr>
            <a:spLocks noGrp="1"/>
          </p:cNvSpPr>
          <p:nvPr>
            <p:ph type="dt" sz="half" idx="14"/>
          </p:nvPr>
        </p:nvSpPr>
        <p:spPr/>
        <p:txBody>
          <a:bodyPr/>
          <a:lstStyle/>
          <a:p>
            <a:r>
              <a:rPr lang="fr-CH"/>
              <a:t>NAME EVENT / NAME PRESENTATION</a:t>
            </a:r>
            <a:endParaRPr lang="fr-FR" dirty="0"/>
          </a:p>
        </p:txBody>
      </p:sp>
      <p:sp>
        <p:nvSpPr>
          <p:cNvPr id="8" name="Espace réservé du pied de page 7">
            <a:extLst>
              <a:ext uri="{FF2B5EF4-FFF2-40B4-BE49-F238E27FC236}">
                <a16:creationId xmlns:a16="http://schemas.microsoft.com/office/drawing/2014/main" id="{FA66AD73-5321-0547-98B8-F7AA1191735F}"/>
              </a:ext>
            </a:extLst>
          </p:cNvPr>
          <p:cNvSpPr>
            <a:spLocks noGrp="1"/>
          </p:cNvSpPr>
          <p:nvPr>
            <p:ph type="ftr" sz="quarter" idx="15"/>
          </p:nvPr>
        </p:nvSpPr>
        <p:spPr/>
        <p:txBody>
          <a:bodyPr/>
          <a:lstStyle/>
          <a:p>
            <a:r>
              <a:rPr lang="fr-FR"/>
              <a:t>Speaker </a:t>
            </a:r>
            <a:endParaRPr lang="fr-FR" dirty="0"/>
          </a:p>
        </p:txBody>
      </p:sp>
      <p:sp>
        <p:nvSpPr>
          <p:cNvPr id="9" name="Espace réservé du numéro de diapositive 8">
            <a:extLst>
              <a:ext uri="{FF2B5EF4-FFF2-40B4-BE49-F238E27FC236}">
                <a16:creationId xmlns:a16="http://schemas.microsoft.com/office/drawing/2014/main" id="{C672D30C-1B0C-CA44-A5A9-76EF5993D67F}"/>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2" name="Titre 1">
            <a:extLst>
              <a:ext uri="{FF2B5EF4-FFF2-40B4-BE49-F238E27FC236}">
                <a16:creationId xmlns:a16="http://schemas.microsoft.com/office/drawing/2014/main" id="{438630CF-BFFA-6841-88CF-4C48F2EB0C69}"/>
              </a:ext>
            </a:extLst>
          </p:cNvPr>
          <p:cNvSpPr>
            <a:spLocks noGrp="1"/>
          </p:cNvSpPr>
          <p:nvPr>
            <p:ph type="title"/>
          </p:nvPr>
        </p:nvSpPr>
        <p:spPr/>
        <p:txBody>
          <a:bodyPr/>
          <a:lstStyle>
            <a:lvl1pPr>
              <a:defRPr/>
            </a:lvl1pPr>
          </a:lstStyle>
          <a:p>
            <a:r>
              <a:rPr lang="en-US"/>
              <a:t>Click to edit Master title style</a:t>
            </a:r>
            <a:endParaRPr lang="fr-FR" dirty="0"/>
          </a:p>
        </p:txBody>
      </p:sp>
      <p:sp>
        <p:nvSpPr>
          <p:cNvPr id="4" name="Espace réservé du texte 3"/>
          <p:cNvSpPr>
            <a:spLocks noGrp="1"/>
          </p:cNvSpPr>
          <p:nvPr>
            <p:ph type="body" sz="quarter" idx="17"/>
          </p:nvPr>
        </p:nvSpPr>
        <p:spPr>
          <a:xfrm>
            <a:off x="904875" y="1563688"/>
            <a:ext cx="7646988" cy="1436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Tree>
    <p:extLst>
      <p:ext uri="{BB962C8B-B14F-4D97-AF65-F5344CB8AC3E}">
        <p14:creationId xmlns:p14="http://schemas.microsoft.com/office/powerpoint/2010/main" val="3531156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8311DB6A-CED9-CB4B-BF7D-E056A35E7B14}"/>
              </a:ext>
            </a:extLst>
          </p:cNvPr>
          <p:cNvSpPr>
            <a:spLocks noGrp="1"/>
          </p:cNvSpPr>
          <p:nvPr>
            <p:ph type="dt" sz="half" idx="10"/>
          </p:nvPr>
        </p:nvSpPr>
        <p:spPr/>
        <p:txBody>
          <a:bodyPr/>
          <a:lstStyle/>
          <a:p>
            <a:r>
              <a:rPr lang="fr-CH"/>
              <a:t>NAME EVENT / NAME PRESENTATION</a:t>
            </a:r>
            <a:endParaRPr lang="fr-FR" dirty="0"/>
          </a:p>
        </p:txBody>
      </p:sp>
      <p:sp>
        <p:nvSpPr>
          <p:cNvPr id="6" name="Espace réservé du pied de page 5">
            <a:extLst>
              <a:ext uri="{FF2B5EF4-FFF2-40B4-BE49-F238E27FC236}">
                <a16:creationId xmlns:a16="http://schemas.microsoft.com/office/drawing/2014/main" id="{ED2EF2CB-DC42-F54B-A9B5-26D8DD917ABB}"/>
              </a:ext>
            </a:extLst>
          </p:cNvPr>
          <p:cNvSpPr>
            <a:spLocks noGrp="1"/>
          </p:cNvSpPr>
          <p:nvPr>
            <p:ph type="ftr" sz="quarter" idx="11"/>
          </p:nvPr>
        </p:nvSpPr>
        <p:spPr/>
        <p:txBody>
          <a:bodyPr/>
          <a:lstStyle/>
          <a:p>
            <a:r>
              <a:rPr lang="fr-FR"/>
              <a:t>Speaker </a:t>
            </a:r>
            <a:endParaRPr lang="fr-FR" dirty="0"/>
          </a:p>
        </p:txBody>
      </p:sp>
      <p:sp>
        <p:nvSpPr>
          <p:cNvPr id="7" name="Espace réservé du numéro de diapositive 6">
            <a:extLst>
              <a:ext uri="{FF2B5EF4-FFF2-40B4-BE49-F238E27FC236}">
                <a16:creationId xmlns:a16="http://schemas.microsoft.com/office/drawing/2014/main" id="{84DF2B10-FD62-3045-8905-E3767E1EBA94}"/>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89484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331913" y="459938"/>
            <a:ext cx="7812087" cy="4683562"/>
          </a:xfrm>
        </p:spPr>
        <p:txBody>
          <a:bodyPr/>
          <a:lstStyle/>
          <a:p>
            <a:r>
              <a:rPr lang="en-US"/>
              <a:t>Click icon to add picture</a:t>
            </a:r>
            <a:endParaRPr lang="fr-FR"/>
          </a:p>
        </p:txBody>
      </p:sp>
      <p:sp>
        <p:nvSpPr>
          <p:cNvPr id="2" name="Title 1"/>
          <p:cNvSpPr>
            <a:spLocks noGrp="1"/>
          </p:cNvSpPr>
          <p:nvPr>
            <p:ph type="ctrTitle"/>
          </p:nvPr>
        </p:nvSpPr>
        <p:spPr>
          <a:xfrm>
            <a:off x="6405563" y="786535"/>
            <a:ext cx="2738437" cy="2338387"/>
          </a:xfrm>
          <a:solidFill>
            <a:schemeClr val="accent1"/>
          </a:solidFill>
        </p:spPr>
        <p:txBody>
          <a:bodyPr lIns="216000" anchor="ctr" anchorCtr="0">
            <a:norm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6763" y="3124922"/>
            <a:ext cx="1828800" cy="1568450"/>
          </a:xfrm>
          <a:solidFill>
            <a:schemeClr val="tx1"/>
          </a:solidFill>
        </p:spPr>
        <p:txBody>
          <a:bodyPr anchor="ctr" anchorCtr="0">
            <a:normAutofit/>
          </a:bodyPr>
          <a:lstStyle>
            <a:lvl1pPr marL="0" indent="0" algn="ct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Image 6">
            <a:extLst>
              <a:ext uri="{FF2B5EF4-FFF2-40B4-BE49-F238E27FC236}">
                <a16:creationId xmlns:a16="http://schemas.microsoft.com/office/drawing/2014/main" id="{F3A61A89-D1E3-8A40-82D6-9A86AEBFAF3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0025" y="4579268"/>
            <a:ext cx="561543" cy="367382"/>
          </a:xfrm>
          <a:prstGeom prst="rect">
            <a:avLst/>
          </a:prstGeom>
        </p:spPr>
      </p:pic>
      <p:sp>
        <p:nvSpPr>
          <p:cNvPr id="8" name="Rectangle 7">
            <a:extLst>
              <a:ext uri="{FF2B5EF4-FFF2-40B4-BE49-F238E27FC236}">
                <a16:creationId xmlns:a16="http://schemas.microsoft.com/office/drawing/2014/main" id="{5B5BFF46-A721-4641-AD59-B3251C9D9E0D}"/>
              </a:ext>
            </a:extLst>
          </p:cNvPr>
          <p:cNvSpPr/>
          <p:nvPr userDrawn="1"/>
        </p:nvSpPr>
        <p:spPr>
          <a:xfrm rot="16200000">
            <a:off x="89679" y="4591427"/>
            <a:ext cx="45719" cy="597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647" y="80283"/>
            <a:ext cx="1175301" cy="508655"/>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6400800" y="4683125"/>
            <a:ext cx="1828800" cy="460375"/>
          </a:xfrm>
          <a:solidFill>
            <a:schemeClr val="bg1"/>
          </a:solidFill>
        </p:spPr>
        <p:txBody>
          <a:bodyPr anchor="ctr">
            <a:noAutofit/>
          </a:bodyPr>
          <a:lstStyle>
            <a:lvl1pPr marL="0" indent="0" algn="ctr">
              <a:buNone/>
              <a:defRPr sz="1100"/>
            </a:lvl1pPr>
          </a:lstStyle>
          <a:p>
            <a:pPr lvl="0"/>
            <a:r>
              <a:rPr lang="en-US"/>
              <a:t>Click to edit Master text styles</a:t>
            </a:r>
          </a:p>
        </p:txBody>
      </p:sp>
    </p:spTree>
    <p:extLst>
      <p:ext uri="{BB962C8B-B14F-4D97-AF65-F5344CB8AC3E}">
        <p14:creationId xmlns:p14="http://schemas.microsoft.com/office/powerpoint/2010/main" val="120389225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5" orient="horz" pos="123">
          <p15:clr>
            <a:srgbClr val="FBAE40"/>
          </p15:clr>
        </p15:guide>
        <p15:guide id="6" orient="horz" pos="3117">
          <p15:clr>
            <a:srgbClr val="FBAE40"/>
          </p15:clr>
        </p15:guide>
        <p15:guide id="7" pos="83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en-US"/>
              <a:t>Click icon to add picture</a:t>
            </a:r>
            <a:endParaRPr lang="fr-FR"/>
          </a:p>
        </p:txBody>
      </p:sp>
      <p:sp>
        <p:nvSpPr>
          <p:cNvPr id="10" name="Espace réservé de la date 9">
            <a:extLst>
              <a:ext uri="{FF2B5EF4-FFF2-40B4-BE49-F238E27FC236}">
                <a16:creationId xmlns:a16="http://schemas.microsoft.com/office/drawing/2014/main" id="{84A65BD2-7A73-6542-8196-E9F12DE69F54}"/>
              </a:ext>
            </a:extLst>
          </p:cNvPr>
          <p:cNvSpPr>
            <a:spLocks noGrp="1"/>
          </p:cNvSpPr>
          <p:nvPr>
            <p:ph type="dt" sz="half" idx="14"/>
          </p:nvPr>
        </p:nvSpPr>
        <p:spPr/>
        <p:txBody>
          <a:bodyPr/>
          <a:lstStyle/>
          <a:p>
            <a:r>
              <a:rPr lang="fr-CH"/>
              <a:t>NAME EVENT / NAME PRESENTATION</a:t>
            </a:r>
            <a:endParaRPr lang="fr-FR" dirty="0"/>
          </a:p>
        </p:txBody>
      </p:sp>
      <p:sp>
        <p:nvSpPr>
          <p:cNvPr id="11" name="Espace réservé du pied de page 10">
            <a:extLst>
              <a:ext uri="{FF2B5EF4-FFF2-40B4-BE49-F238E27FC236}">
                <a16:creationId xmlns:a16="http://schemas.microsoft.com/office/drawing/2014/main" id="{14B7C13C-7622-094D-8B0C-3C40CEC81117}"/>
              </a:ext>
            </a:extLst>
          </p:cNvPr>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2" name="Espace réservé du numéro de diapositive 11">
            <a:extLst>
              <a:ext uri="{FF2B5EF4-FFF2-40B4-BE49-F238E27FC236}">
                <a16:creationId xmlns:a16="http://schemas.microsoft.com/office/drawing/2014/main" id="{6F18818F-243F-C041-AE43-1AD5C3D6768E}"/>
              </a:ext>
            </a:extLst>
          </p:cNvPr>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398886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en-US"/>
              <a:t>Click icon to add picture</a:t>
            </a:r>
            <a:endParaRPr lang="fr-FR"/>
          </a:p>
        </p:txBody>
      </p:sp>
      <p:sp>
        <p:nvSpPr>
          <p:cNvPr id="8" name="Espace réservé de la date 7">
            <a:extLst>
              <a:ext uri="{FF2B5EF4-FFF2-40B4-BE49-F238E27FC236}">
                <a16:creationId xmlns:a16="http://schemas.microsoft.com/office/drawing/2014/main" id="{0689E292-9EDE-E545-B5BB-44F642139226}"/>
              </a:ext>
            </a:extLst>
          </p:cNvPr>
          <p:cNvSpPr>
            <a:spLocks noGrp="1"/>
          </p:cNvSpPr>
          <p:nvPr>
            <p:ph type="dt" sz="half" idx="14"/>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37734379-211F-7A48-AF81-B05DC5852FC0}"/>
              </a:ext>
            </a:extLst>
          </p:cNvPr>
          <p:cNvSpPr>
            <a:spLocks noGrp="1"/>
          </p:cNvSpPr>
          <p:nvPr>
            <p:ph type="ftr" sz="quarter" idx="15"/>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A8A4DE53-DFC6-9840-BD88-DE883469122B}"/>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03222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p:txBody>
      </p:sp>
      <p:sp>
        <p:nvSpPr>
          <p:cNvPr id="7" name="Espace réservé de la date 6">
            <a:extLst>
              <a:ext uri="{FF2B5EF4-FFF2-40B4-BE49-F238E27FC236}">
                <a16:creationId xmlns:a16="http://schemas.microsoft.com/office/drawing/2014/main" id="{20345C35-EDF5-5A47-A00F-DC6E044D698B}"/>
              </a:ext>
            </a:extLst>
          </p:cNvPr>
          <p:cNvSpPr>
            <a:spLocks noGrp="1"/>
          </p:cNvSpPr>
          <p:nvPr>
            <p:ph type="dt" sz="half" idx="10"/>
          </p:nvPr>
        </p:nvSpPr>
        <p:spPr/>
        <p:txBody>
          <a:bodyPr/>
          <a:lstStyle/>
          <a:p>
            <a:r>
              <a:rPr lang="fr-CH"/>
              <a:t>NAME EVENT / NAME PRESENTATION</a:t>
            </a:r>
            <a:endParaRPr lang="fr-FR" dirty="0"/>
          </a:p>
        </p:txBody>
      </p:sp>
      <p:sp>
        <p:nvSpPr>
          <p:cNvPr id="8" name="Espace réservé du pied de page 7">
            <a:extLst>
              <a:ext uri="{FF2B5EF4-FFF2-40B4-BE49-F238E27FC236}">
                <a16:creationId xmlns:a16="http://schemas.microsoft.com/office/drawing/2014/main" id="{32B9D2D7-D6A4-5B43-938B-9FAE308191F9}"/>
              </a:ext>
            </a:extLst>
          </p:cNvPr>
          <p:cNvSpPr>
            <a:spLocks noGrp="1"/>
          </p:cNvSpPr>
          <p:nvPr>
            <p:ph type="ftr" sz="quarter" idx="11"/>
          </p:nvPr>
        </p:nvSpPr>
        <p:spPr/>
        <p:txBody>
          <a:bodyPr/>
          <a:lstStyle/>
          <a:p>
            <a:r>
              <a:rPr lang="fr-FR"/>
              <a:t>Speaker </a:t>
            </a:r>
            <a:endParaRPr lang="fr-FR" dirty="0"/>
          </a:p>
        </p:txBody>
      </p:sp>
      <p:sp>
        <p:nvSpPr>
          <p:cNvPr id="9" name="Espace réservé du numéro de diapositive 8">
            <a:extLst>
              <a:ext uri="{FF2B5EF4-FFF2-40B4-BE49-F238E27FC236}">
                <a16:creationId xmlns:a16="http://schemas.microsoft.com/office/drawing/2014/main" id="{ADA5E868-490F-5A4B-8F3A-A56E9F906DD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369627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904875" y="1563688"/>
            <a:ext cx="4581525" cy="3386772"/>
          </a:xfrm>
        </p:spPr>
        <p:txBody>
          <a:bodyPr/>
          <a:lstStyle/>
          <a:p>
            <a:pPr lvl="0"/>
            <a:r>
              <a:rPr lang="en-US"/>
              <a:t>Click to edit Master text styles</a:t>
            </a:r>
          </a:p>
        </p:txBody>
      </p:sp>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5486400" y="0"/>
            <a:ext cx="3144838" cy="5143500"/>
          </a:xfrm>
        </p:spPr>
        <p:txBody>
          <a:bodyPr/>
          <a:lstStyle/>
          <a:p>
            <a:r>
              <a:rPr lang="en-US"/>
              <a:t>Click icon to add picture</a:t>
            </a:r>
            <a:endParaRPr lang="fr-FR"/>
          </a:p>
        </p:txBody>
      </p:sp>
      <p:sp>
        <p:nvSpPr>
          <p:cNvPr id="9" name="Espace réservé de la date 8">
            <a:extLst>
              <a:ext uri="{FF2B5EF4-FFF2-40B4-BE49-F238E27FC236}">
                <a16:creationId xmlns:a16="http://schemas.microsoft.com/office/drawing/2014/main" id="{9B3097CA-BE41-9344-AD43-C27D03B48DC0}"/>
              </a:ext>
            </a:extLst>
          </p:cNvPr>
          <p:cNvSpPr>
            <a:spLocks noGrp="1"/>
          </p:cNvSpPr>
          <p:nvPr>
            <p:ph type="dt" sz="half" idx="14"/>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C2410254-91DD-0149-AEAE-B46E4B2B2E35}"/>
              </a:ext>
            </a:extLst>
          </p:cNvPr>
          <p:cNvSpPr>
            <a:spLocks noGrp="1"/>
          </p:cNvSpPr>
          <p:nvPr>
            <p:ph type="ftr" sz="quarter" idx="15"/>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6582BE7F-AEF0-C64C-B26F-6B2F5EE2D8BB}"/>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414318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0"/>
            <a:ext cx="3144838" cy="5143500"/>
          </a:xfrm>
        </p:spPr>
        <p:txBody>
          <a:bodyPr/>
          <a:lstStyle/>
          <a:p>
            <a:r>
              <a:rPr lang="en-US"/>
              <a:t>Click icon to add picture</a:t>
            </a:r>
            <a:endParaRPr lang="fr-FR"/>
          </a:p>
        </p:txBody>
      </p:sp>
      <p:sp>
        <p:nvSpPr>
          <p:cNvPr id="2" name="Title 1"/>
          <p:cNvSpPr>
            <a:spLocks noGrp="1"/>
          </p:cNvSpPr>
          <p:nvPr>
            <p:ph type="title"/>
          </p:nvPr>
        </p:nvSpPr>
        <p:spPr>
          <a:xfrm>
            <a:off x="4059224" y="155482"/>
            <a:ext cx="3144520" cy="1072753"/>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049395" y="1563688"/>
            <a:ext cx="4581525" cy="3386772"/>
          </a:xfrm>
        </p:spPr>
        <p:txBody>
          <a:bodyPr/>
          <a:lstStyle/>
          <a:p>
            <a:pPr lvl="0"/>
            <a:r>
              <a:rPr lang="en-US"/>
              <a:t>Click to edit Master text styles</a:t>
            </a:r>
          </a:p>
        </p:txBody>
      </p:sp>
      <p:sp>
        <p:nvSpPr>
          <p:cNvPr id="7" name="Espace réservé de la date 6">
            <a:extLst>
              <a:ext uri="{FF2B5EF4-FFF2-40B4-BE49-F238E27FC236}">
                <a16:creationId xmlns:a16="http://schemas.microsoft.com/office/drawing/2014/main" id="{68B68912-4C90-2B4A-AA43-C924A5A72FC0}"/>
              </a:ext>
            </a:extLst>
          </p:cNvPr>
          <p:cNvSpPr>
            <a:spLocks noGrp="1"/>
          </p:cNvSpPr>
          <p:nvPr>
            <p:ph type="dt" sz="half" idx="14"/>
          </p:nvPr>
        </p:nvSpPr>
        <p:spPr/>
        <p:txBody>
          <a:bodyPr/>
          <a:lstStyle/>
          <a:p>
            <a:r>
              <a:rPr lang="fr-CH"/>
              <a:t>NAME EVENT / NAME PRESENTATION</a:t>
            </a:r>
            <a:endParaRPr lang="fr-FR" dirty="0"/>
          </a:p>
        </p:txBody>
      </p:sp>
      <p:sp>
        <p:nvSpPr>
          <p:cNvPr id="9" name="Espace réservé du pied de page 8">
            <a:extLst>
              <a:ext uri="{FF2B5EF4-FFF2-40B4-BE49-F238E27FC236}">
                <a16:creationId xmlns:a16="http://schemas.microsoft.com/office/drawing/2014/main" id="{38DC6F59-D507-3845-B294-B30D7F34D762}"/>
              </a:ext>
            </a:extLst>
          </p:cNvPr>
          <p:cNvSpPr>
            <a:spLocks noGrp="1"/>
          </p:cNvSpPr>
          <p:nvPr>
            <p:ph type="ftr" sz="quarter" idx="15"/>
          </p:nvPr>
        </p:nvSpPr>
        <p:spPr/>
        <p:txBody>
          <a:bodyPr/>
          <a:lstStyle/>
          <a:p>
            <a:r>
              <a:rPr lang="fr-FR"/>
              <a:t>Speaker </a:t>
            </a:r>
            <a:endParaRPr lang="fr-FR" dirty="0"/>
          </a:p>
        </p:txBody>
      </p:sp>
      <p:sp>
        <p:nvSpPr>
          <p:cNvPr id="10" name="Espace réservé du numéro de diapositive 9">
            <a:extLst>
              <a:ext uri="{FF2B5EF4-FFF2-40B4-BE49-F238E27FC236}">
                <a16:creationId xmlns:a16="http://schemas.microsoft.com/office/drawing/2014/main" id="{D189181B-612F-A542-B955-9C8A7ED37E18}"/>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69895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1563688"/>
            <a:ext cx="3144838" cy="3579812"/>
          </a:xfrm>
        </p:spPr>
        <p:txBody>
          <a:bodyPr/>
          <a:lstStyle/>
          <a:p>
            <a:r>
              <a:rPr lang="en-US"/>
              <a:t>Click icon to add picture</a:t>
            </a:r>
            <a:endParaRPr lang="fr-FR"/>
          </a:p>
        </p:txBody>
      </p:sp>
      <p:sp>
        <p:nvSpPr>
          <p:cNvPr id="2" name="Title 1"/>
          <p:cNvSpPr>
            <a:spLocks noGrp="1"/>
          </p:cNvSpPr>
          <p:nvPr>
            <p:ph type="title"/>
          </p:nvPr>
        </p:nvSpPr>
        <p:spPr>
          <a:xfrm>
            <a:off x="904876" y="155482"/>
            <a:ext cx="3144520" cy="1072753"/>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049395" y="1563688"/>
            <a:ext cx="4581525" cy="3386772"/>
          </a:xfrm>
        </p:spPr>
        <p:txBody>
          <a:bodyPr/>
          <a:lstStyle/>
          <a:p>
            <a:pPr lvl="0"/>
            <a:r>
              <a:rPr lang="en-US"/>
              <a:t>Click to edit Master text styles</a:t>
            </a:r>
          </a:p>
        </p:txBody>
      </p:sp>
      <p:sp>
        <p:nvSpPr>
          <p:cNvPr id="7" name="Espace réservé de la date 6">
            <a:extLst>
              <a:ext uri="{FF2B5EF4-FFF2-40B4-BE49-F238E27FC236}">
                <a16:creationId xmlns:a16="http://schemas.microsoft.com/office/drawing/2014/main" id="{808F38A2-A7C3-C144-94A8-3518444A5A54}"/>
              </a:ext>
            </a:extLst>
          </p:cNvPr>
          <p:cNvSpPr>
            <a:spLocks noGrp="1"/>
          </p:cNvSpPr>
          <p:nvPr>
            <p:ph type="dt" sz="half" idx="14"/>
          </p:nvPr>
        </p:nvSpPr>
        <p:spPr/>
        <p:txBody>
          <a:bodyPr/>
          <a:lstStyle/>
          <a:p>
            <a:r>
              <a:rPr lang="fr-CH"/>
              <a:t>NAME EVENT / NAME PRESENTATION</a:t>
            </a:r>
            <a:endParaRPr lang="fr-FR" dirty="0"/>
          </a:p>
        </p:txBody>
      </p:sp>
      <p:sp>
        <p:nvSpPr>
          <p:cNvPr id="9" name="Espace réservé du pied de page 8">
            <a:extLst>
              <a:ext uri="{FF2B5EF4-FFF2-40B4-BE49-F238E27FC236}">
                <a16:creationId xmlns:a16="http://schemas.microsoft.com/office/drawing/2014/main" id="{EBFBC8D2-16A5-C046-B467-464DAE607E87}"/>
              </a:ext>
            </a:extLst>
          </p:cNvPr>
          <p:cNvSpPr>
            <a:spLocks noGrp="1"/>
          </p:cNvSpPr>
          <p:nvPr>
            <p:ph type="ftr" sz="quarter" idx="15"/>
          </p:nvPr>
        </p:nvSpPr>
        <p:spPr/>
        <p:txBody>
          <a:bodyPr/>
          <a:lstStyle/>
          <a:p>
            <a:r>
              <a:rPr lang="fr-FR"/>
              <a:t>Speaker </a:t>
            </a:r>
            <a:endParaRPr lang="fr-FR" dirty="0"/>
          </a:p>
        </p:txBody>
      </p:sp>
      <p:sp>
        <p:nvSpPr>
          <p:cNvPr id="10" name="Espace réservé du numéro de diapositive 9">
            <a:extLst>
              <a:ext uri="{FF2B5EF4-FFF2-40B4-BE49-F238E27FC236}">
                <a16:creationId xmlns:a16="http://schemas.microsoft.com/office/drawing/2014/main" id="{19E30ABF-A1FF-1E44-801D-EE17DCFAE32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434545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904875" y="1563688"/>
            <a:ext cx="3671466" cy="3263504"/>
          </a:xfrm>
        </p:spPr>
        <p:txBody>
          <a:bodyPr/>
          <a:lstStyle/>
          <a:p>
            <a:pPr lvl="0"/>
            <a:r>
              <a:rPr lang="en-US"/>
              <a:t>Click to edit Master text styles</a:t>
            </a:r>
          </a:p>
        </p:txBody>
      </p:sp>
      <p:sp>
        <p:nvSpPr>
          <p:cNvPr id="4" name="Content Placeholder 3"/>
          <p:cNvSpPr>
            <a:spLocks noGrp="1"/>
          </p:cNvSpPr>
          <p:nvPr>
            <p:ph sz="half" idx="2"/>
          </p:nvPr>
        </p:nvSpPr>
        <p:spPr>
          <a:xfrm>
            <a:off x="4959772" y="1563688"/>
            <a:ext cx="3671466" cy="3263504"/>
          </a:xfrm>
        </p:spPr>
        <p:txBody>
          <a:bodyPr/>
          <a:lstStyle/>
          <a:p>
            <a:pPr lvl="0"/>
            <a:r>
              <a:rPr lang="en-US"/>
              <a:t>Click to edit Master text styles</a:t>
            </a:r>
          </a:p>
        </p:txBody>
      </p:sp>
      <p:sp>
        <p:nvSpPr>
          <p:cNvPr id="8" name="Espace réservé de la date 7">
            <a:extLst>
              <a:ext uri="{FF2B5EF4-FFF2-40B4-BE49-F238E27FC236}">
                <a16:creationId xmlns:a16="http://schemas.microsoft.com/office/drawing/2014/main" id="{E590DB35-1686-5D4F-A76F-552940B6027F}"/>
              </a:ext>
            </a:extLst>
          </p:cNvPr>
          <p:cNvSpPr>
            <a:spLocks noGrp="1"/>
          </p:cNvSpPr>
          <p:nvPr>
            <p:ph type="dt" sz="half" idx="10"/>
          </p:nvPr>
        </p:nvSpPr>
        <p:spPr/>
        <p:txBody>
          <a:bodyPr/>
          <a:lstStyle/>
          <a:p>
            <a:r>
              <a:rPr lang="fr-CH"/>
              <a:t>NAME EVENT / NAME PRESENTATION</a:t>
            </a:r>
            <a:endParaRPr lang="fr-FR" dirty="0"/>
          </a:p>
        </p:txBody>
      </p:sp>
      <p:sp>
        <p:nvSpPr>
          <p:cNvPr id="9" name="Espace réservé du pied de page 8">
            <a:extLst>
              <a:ext uri="{FF2B5EF4-FFF2-40B4-BE49-F238E27FC236}">
                <a16:creationId xmlns:a16="http://schemas.microsoft.com/office/drawing/2014/main" id="{07D99B26-EF04-8A4F-AAC2-8C1C57BA100B}"/>
              </a:ext>
            </a:extLst>
          </p:cNvPr>
          <p:cNvSpPr>
            <a:spLocks noGrp="1"/>
          </p:cNvSpPr>
          <p:nvPr>
            <p:ph type="ftr" sz="quarter" idx="11"/>
          </p:nvPr>
        </p:nvSpPr>
        <p:spPr/>
        <p:txBody>
          <a:bodyPr/>
          <a:lstStyle/>
          <a:p>
            <a:r>
              <a:rPr lang="fr-FR"/>
              <a:t>Speaker </a:t>
            </a:r>
            <a:endParaRPr lang="fr-FR" dirty="0"/>
          </a:p>
        </p:txBody>
      </p:sp>
      <p:sp>
        <p:nvSpPr>
          <p:cNvPr id="10" name="Espace réservé du numéro de diapositive 9">
            <a:extLst>
              <a:ext uri="{FF2B5EF4-FFF2-40B4-BE49-F238E27FC236}">
                <a16:creationId xmlns:a16="http://schemas.microsoft.com/office/drawing/2014/main" id="{1E0EA08A-5036-6045-9C0C-642998A41A06}"/>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776706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4875" y="155482"/>
            <a:ext cx="3667125" cy="1072753"/>
          </a:xfrm>
          <a:prstGeom prst="rect">
            <a:avLst/>
          </a:prstGeom>
        </p:spPr>
        <p:txBody>
          <a:bodyPr vert="horz" lIns="180000" tIns="0" rIns="72000" bIns="4680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904875" y="1563688"/>
            <a:ext cx="7726363" cy="3386772"/>
          </a:xfrm>
          <a:prstGeom prst="rect">
            <a:avLst/>
          </a:prstGeom>
        </p:spPr>
        <p:txBody>
          <a:bodyPr vert="horz" lIns="180000" tIns="45720" rIns="91440" bIns="45720" rtlCol="0">
            <a:normAutofit/>
          </a:bodyPr>
          <a:lstStyle/>
          <a:p>
            <a:pPr lvl="0"/>
            <a:r>
              <a:rPr lang="fr-FR" dirty="0"/>
              <a:t>Modifier les styles du texte du masque</a:t>
            </a:r>
          </a:p>
          <a:p>
            <a:pPr lvl="1"/>
            <a:r>
              <a:rPr lang="fr-FR" dirty="0"/>
              <a:t>Deuxième niveau</a:t>
            </a:r>
          </a:p>
          <a:p>
            <a:pPr lvl="2"/>
            <a:r>
              <a:rPr lang="fr-FR" dirty="0"/>
              <a:t>Troisième niveau
Quatrième niveau
Cinquième niveau</a:t>
            </a:r>
            <a:endParaRPr lang="en-US" dirty="0"/>
          </a:p>
        </p:txBody>
      </p:sp>
      <p:sp>
        <p:nvSpPr>
          <p:cNvPr id="4" name="Date Placeholder 3"/>
          <p:cNvSpPr>
            <a:spLocks noGrp="1"/>
          </p:cNvSpPr>
          <p:nvPr>
            <p:ph type="dt" sz="half" idx="2"/>
          </p:nvPr>
        </p:nvSpPr>
        <p:spPr>
          <a:xfrm rot="16200000">
            <a:off x="-579587" y="3420278"/>
            <a:ext cx="2057400" cy="911524"/>
          </a:xfrm>
          <a:prstGeom prst="rect">
            <a:avLst/>
          </a:prstGeom>
        </p:spPr>
        <p:txBody>
          <a:bodyPr vert="horz" lIns="91440" tIns="45720" rIns="91440" bIns="45720" rtlCol="0" anchor="ctr"/>
          <a:lstStyle>
            <a:lvl1pPr algn="l">
              <a:defRPr sz="700">
                <a:solidFill>
                  <a:schemeClr val="accent1"/>
                </a:solidFill>
                <a:latin typeface="+mn-lt"/>
              </a:defRPr>
            </a:lvl1pPr>
          </a:lstStyle>
          <a:p>
            <a:r>
              <a:rPr lang="fr-CH" dirty="0"/>
              <a:t>NAME EVENT / NAME PRESENTATION</a:t>
            </a:r>
            <a:endParaRPr lang="fr-FR" dirty="0"/>
          </a:p>
        </p:txBody>
      </p:sp>
      <p:sp>
        <p:nvSpPr>
          <p:cNvPr id="5" name="Footer Placeholder 4"/>
          <p:cNvSpPr>
            <a:spLocks noGrp="1"/>
          </p:cNvSpPr>
          <p:nvPr>
            <p:ph type="ftr" sz="quarter" idx="3"/>
          </p:nvPr>
        </p:nvSpPr>
        <p:spPr>
          <a:xfrm rot="16200000">
            <a:off x="7614570" y="1375483"/>
            <a:ext cx="2546098" cy="512762"/>
          </a:xfrm>
          <a:prstGeom prst="rect">
            <a:avLst/>
          </a:prstGeom>
        </p:spPr>
        <p:txBody>
          <a:bodyPr vert="horz" lIns="91440" tIns="45720" rIns="91440" bIns="45720" rtlCol="0" anchor="ctr"/>
          <a:lstStyle>
            <a:lvl1pPr algn="r">
              <a:defRPr sz="700">
                <a:solidFill>
                  <a:schemeClr val="tx1"/>
                </a:solidFill>
                <a:latin typeface="+mn-lt"/>
              </a:defRPr>
            </a:lvl1pPr>
          </a:lstStyle>
          <a:p>
            <a:r>
              <a:rPr lang="fr-FR" dirty="0"/>
              <a:t>Speaker </a:t>
            </a:r>
          </a:p>
        </p:txBody>
      </p:sp>
      <p:sp>
        <p:nvSpPr>
          <p:cNvPr id="6" name="Slide Number Placeholder 5"/>
          <p:cNvSpPr>
            <a:spLocks noGrp="1"/>
          </p:cNvSpPr>
          <p:nvPr>
            <p:ph type="sldNum" sz="quarter" idx="4"/>
          </p:nvPr>
        </p:nvSpPr>
        <p:spPr>
          <a:xfrm>
            <a:off x="8631238" y="195263"/>
            <a:ext cx="512762" cy="163552"/>
          </a:xfrm>
          <a:prstGeom prst="rect">
            <a:avLst/>
          </a:prstGeom>
        </p:spPr>
        <p:txBody>
          <a:bodyPr vert="horz" lIns="90000" tIns="0" rIns="90000" bIns="0" rtlCol="0" anchor="t"/>
          <a:lstStyle>
            <a:lvl1pPr algn="ctr">
              <a:defRPr sz="700" b="1">
                <a:solidFill>
                  <a:schemeClr val="tx1"/>
                </a:solidFill>
              </a:defRPr>
            </a:lvl1pPr>
          </a:lstStyle>
          <a:p>
            <a:fld id="{E1E1CD7C-2161-7D43-862E-CE4C333CD873}" type="slidenum">
              <a:rPr lang="fr-FR" smtClean="0"/>
              <a:pPr/>
              <a:t>‹#›</a:t>
            </a:fld>
            <a:endParaRPr lang="fr-FR" dirty="0"/>
          </a:p>
        </p:txBody>
      </p:sp>
      <p:pic>
        <p:nvPicPr>
          <p:cNvPr id="13" name="Image 12">
            <a:extLst>
              <a:ext uri="{FF2B5EF4-FFF2-40B4-BE49-F238E27FC236}">
                <a16:creationId xmlns:a16="http://schemas.microsoft.com/office/drawing/2014/main" id="{717E6E68-87EB-C34E-85D5-C26372DFEC99}"/>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30273" y="132334"/>
            <a:ext cx="653952" cy="283022"/>
          </a:xfrm>
          <a:prstGeom prst="rect">
            <a:avLst/>
          </a:prstGeom>
        </p:spPr>
      </p:pic>
      <p:sp>
        <p:nvSpPr>
          <p:cNvPr id="14" name="Rectangle 13">
            <a:extLst>
              <a:ext uri="{FF2B5EF4-FFF2-40B4-BE49-F238E27FC236}">
                <a16:creationId xmlns:a16="http://schemas.microsoft.com/office/drawing/2014/main" id="{75D7A1C0-94CD-D94F-A99F-21847E542637}"/>
              </a:ext>
            </a:extLst>
          </p:cNvPr>
          <p:cNvSpPr/>
          <p:nvPr userDrawn="1"/>
        </p:nvSpPr>
        <p:spPr>
          <a:xfrm rot="16200000">
            <a:off x="430003" y="4897709"/>
            <a:ext cx="45719" cy="597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val="3569486836"/>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73" r:id="rId4"/>
    <p:sldLayoutId id="2147483662" r:id="rId5"/>
    <p:sldLayoutId id="2147483674" r:id="rId6"/>
    <p:sldLayoutId id="2147483675" r:id="rId7"/>
    <p:sldLayoutId id="2147483676" r:id="rId8"/>
    <p:sldLayoutId id="2147483664" r:id="rId9"/>
    <p:sldLayoutId id="2147483666" r:id="rId10"/>
    <p:sldLayoutId id="2147483677" r:id="rId11"/>
    <p:sldLayoutId id="2147483678" r:id="rId12"/>
    <p:sldLayoutId id="2147483679" r:id="rId13"/>
    <p:sldLayoutId id="2147483667" r:id="rId14"/>
  </p:sldLayoutIdLst>
  <p:hf hdr="0"/>
  <p:txStyles>
    <p:titleStyle>
      <a:lvl1pPr algn="l" defTabSz="685800" rtl="0" eaLnBrk="1" latinLnBrk="0" hangingPunct="1">
        <a:lnSpc>
          <a:spcPct val="90000"/>
        </a:lnSpc>
        <a:spcBef>
          <a:spcPct val="0"/>
        </a:spcBef>
        <a:buNone/>
        <a:defRPr sz="3200" kern="1000" spc="-50" baseline="0">
          <a:solidFill>
            <a:schemeClr val="tx1"/>
          </a:solidFill>
          <a:latin typeface="+mj-lt"/>
          <a:ea typeface="Roboto Black" panose="02000000000000000000" pitchFamily="2" charset="0"/>
          <a:cs typeface="+mj-cs"/>
        </a:defRPr>
      </a:lvl1pPr>
    </p:titleStyle>
    <p:body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SzPct val="90000"/>
        <a:buFont typeface="Wingdings"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126" userDrawn="1">
          <p15:clr>
            <a:srgbClr val="F26B43"/>
          </p15:clr>
        </p15:guide>
        <p15:guide id="3" pos="5602" userDrawn="1">
          <p15:clr>
            <a:srgbClr val="F26B43"/>
          </p15:clr>
        </p15:guide>
        <p15:guide id="4" pos="2880" userDrawn="1">
          <p15:clr>
            <a:srgbClr val="F26B43"/>
          </p15:clr>
        </p15:guide>
        <p15:guide id="5" orient="horz" pos="123" userDrawn="1">
          <p15:clr>
            <a:srgbClr val="F26B43"/>
          </p15:clr>
        </p15:guide>
        <p15:guide id="6" orient="horz" pos="3117" userDrawn="1">
          <p15:clr>
            <a:srgbClr val="F26B43"/>
          </p15:clr>
        </p15:guide>
        <p15:guide id="7" pos="570" userDrawn="1">
          <p15:clr>
            <a:srgbClr val="F26B43"/>
          </p15:clr>
        </p15:guide>
        <p15:guide id="8" pos="1155" userDrawn="1">
          <p15:clr>
            <a:srgbClr val="F26B43"/>
          </p15:clr>
        </p15:guide>
        <p15:guide id="9" pos="1728" userDrawn="1">
          <p15:clr>
            <a:srgbClr val="F26B43"/>
          </p15:clr>
        </p15:guide>
        <p15:guide id="10" pos="2304" userDrawn="1">
          <p15:clr>
            <a:srgbClr val="F26B43"/>
          </p15:clr>
        </p15:guide>
        <p15:guide id="11" pos="3456" userDrawn="1">
          <p15:clr>
            <a:srgbClr val="F26B43"/>
          </p15:clr>
        </p15:guide>
        <p15:guide id="12" pos="4035" userDrawn="1">
          <p15:clr>
            <a:srgbClr val="F26B43"/>
          </p15:clr>
        </p15:guide>
        <p15:guide id="13" pos="4608" userDrawn="1">
          <p15:clr>
            <a:srgbClr val="F26B43"/>
          </p15:clr>
        </p15:guide>
        <p15:guide id="14" pos="5180" userDrawn="1">
          <p15:clr>
            <a:srgbClr val="F26B43"/>
          </p15:clr>
        </p15:guide>
        <p15:guide id="15" orient="horz" pos="490" userDrawn="1">
          <p15:clr>
            <a:srgbClr val="F26B43"/>
          </p15:clr>
        </p15:guide>
        <p15:guide id="16" orient="horz" pos="985" userDrawn="1">
          <p15:clr>
            <a:srgbClr val="F26B43"/>
          </p15:clr>
        </p15:guide>
        <p15:guide id="17" orient="horz" pos="1475" userDrawn="1">
          <p15:clr>
            <a:srgbClr val="F26B43"/>
          </p15:clr>
        </p15:guide>
        <p15:guide id="18" orient="horz" pos="1962" userDrawn="1">
          <p15:clr>
            <a:srgbClr val="F26B43"/>
          </p15:clr>
        </p15:guide>
        <p15:guide id="19" orient="horz" pos="2458" userDrawn="1">
          <p15:clr>
            <a:srgbClr val="F26B43"/>
          </p15:clr>
        </p15:guide>
        <p15:guide id="20" orient="horz" pos="2950" userDrawn="1">
          <p15:clr>
            <a:srgbClr val="F26B43"/>
          </p15:clr>
        </p15:guide>
        <p15:guide id="21" pos="5437" userDrawn="1">
          <p15:clr>
            <a:srgbClr val="F26B43"/>
          </p15:clr>
        </p15:guide>
        <p15:guide id="22" orient="horz" userDrawn="1">
          <p15:clr>
            <a:srgbClr val="F26B43"/>
          </p15:clr>
        </p15:guide>
        <p15:guide id="23" pos="5760" userDrawn="1">
          <p15:clr>
            <a:srgbClr val="F26B43"/>
          </p15:clr>
        </p15:guide>
        <p15:guide id="24" orient="horz" pos="3240" userDrawn="1">
          <p15:clr>
            <a:srgbClr val="F26B43"/>
          </p15:clr>
        </p15:guide>
        <p15:guide id="2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notesSlide" Target="../notesSlides/notesSlide9.xml"/><Relationship Id="rId7" Type="http://schemas.openxmlformats.org/officeDocument/2006/relationships/oleObject" Target="../embeddings/oleObject7.bin"/><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21.emf"/><Relationship Id="rId11" Type="http://schemas.openxmlformats.org/officeDocument/2006/relationships/image" Target="../media/image20.emf"/><Relationship Id="rId5" Type="http://schemas.openxmlformats.org/officeDocument/2006/relationships/image" Target="../media/image18.emf"/><Relationship Id="rId10" Type="http://schemas.openxmlformats.org/officeDocument/2006/relationships/oleObject" Target="../embeddings/oleObject8.bin"/><Relationship Id="rId4" Type="http://schemas.openxmlformats.org/officeDocument/2006/relationships/oleObject" Target="../embeddings/oleObject6.bin"/><Relationship Id="rId9"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23.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oleObject" Target="../embeddings/oleObject14.bin"/><Relationship Id="rId18" Type="http://schemas.openxmlformats.org/officeDocument/2006/relationships/image" Target="../media/image30.emf"/><Relationship Id="rId3" Type="http://schemas.openxmlformats.org/officeDocument/2006/relationships/notesSlide" Target="../notesSlides/notesSlide11.xml"/><Relationship Id="rId21" Type="http://schemas.openxmlformats.org/officeDocument/2006/relationships/image" Target="../media/image33.emf"/><Relationship Id="rId7" Type="http://schemas.openxmlformats.org/officeDocument/2006/relationships/oleObject" Target="../embeddings/oleObject11.bin"/><Relationship Id="rId12" Type="http://schemas.openxmlformats.org/officeDocument/2006/relationships/image" Target="../media/image27.emf"/><Relationship Id="rId17" Type="http://schemas.openxmlformats.org/officeDocument/2006/relationships/oleObject" Target="../embeddings/oleObject16.bin"/><Relationship Id="rId2" Type="http://schemas.openxmlformats.org/officeDocument/2006/relationships/slideLayout" Target="../slideLayouts/slideLayout5.xml"/><Relationship Id="rId16" Type="http://schemas.openxmlformats.org/officeDocument/2006/relationships/image" Target="../media/image29.emf"/><Relationship Id="rId20" Type="http://schemas.openxmlformats.org/officeDocument/2006/relationships/image" Target="../media/image31.emf"/><Relationship Id="rId1" Type="http://schemas.openxmlformats.org/officeDocument/2006/relationships/vmlDrawing" Target="../drawings/vmlDrawing5.vml"/><Relationship Id="rId6" Type="http://schemas.openxmlformats.org/officeDocument/2006/relationships/image" Target="../media/image24.e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26.emf"/><Relationship Id="rId19" Type="http://schemas.openxmlformats.org/officeDocument/2006/relationships/oleObject" Target="../embeddings/oleObject17.bin"/><Relationship Id="rId4" Type="http://schemas.openxmlformats.org/officeDocument/2006/relationships/image" Target="../media/image32.emf"/><Relationship Id="rId9" Type="http://schemas.openxmlformats.org/officeDocument/2006/relationships/oleObject" Target="../embeddings/oleObject12.bin"/><Relationship Id="rId14" Type="http://schemas.openxmlformats.org/officeDocument/2006/relationships/image" Target="../media/image28.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6.emf"/><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34.emf"/><Relationship Id="rId5" Type="http://schemas.openxmlformats.org/officeDocument/2006/relationships/oleObject" Target="../embeddings/oleObject18.bin"/><Relationship Id="rId4" Type="http://schemas.openxmlformats.org/officeDocument/2006/relationships/image" Target="../media/image35.emf"/></Relationships>
</file>

<file path=ppt/slides/_rels/slide14.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notesSlide" Target="../notesSlides/notesSlide13.xml"/><Relationship Id="rId7" Type="http://schemas.openxmlformats.org/officeDocument/2006/relationships/oleObject" Target="../embeddings/oleObject20.bin"/><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image" Target="../media/image37.emf"/><Relationship Id="rId5" Type="http://schemas.openxmlformats.org/officeDocument/2006/relationships/oleObject" Target="../embeddings/oleObject19.bin"/><Relationship Id="rId4" Type="http://schemas.openxmlformats.org/officeDocument/2006/relationships/image" Target="../media/image39.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1.emf"/><Relationship Id="rId2" Type="http://schemas.openxmlformats.org/officeDocument/2006/relationships/slideLayout" Target="../slideLayouts/slideLayout5.xml"/><Relationship Id="rId1" Type="http://schemas.openxmlformats.org/officeDocument/2006/relationships/vmlDrawing" Target="../drawings/vmlDrawing8.vml"/><Relationship Id="rId6" Type="http://schemas.openxmlformats.org/officeDocument/2006/relationships/oleObject" Target="../embeddings/oleObject22.bin"/><Relationship Id="rId5" Type="http://schemas.openxmlformats.org/officeDocument/2006/relationships/image" Target="../media/image40.emf"/><Relationship Id="rId4" Type="http://schemas.openxmlformats.org/officeDocument/2006/relationships/oleObject" Target="../embeddings/oleObject21.bin"/></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19.xml"/><Relationship Id="rId7" Type="http://schemas.openxmlformats.org/officeDocument/2006/relationships/image" Target="../media/image48.emf"/><Relationship Id="rId2" Type="http://schemas.openxmlformats.org/officeDocument/2006/relationships/slideLayout" Target="../slideLayouts/slideLayout5.xml"/><Relationship Id="rId1" Type="http://schemas.openxmlformats.org/officeDocument/2006/relationships/vmlDrawing" Target="../drawings/vmlDrawing9.vml"/><Relationship Id="rId6" Type="http://schemas.openxmlformats.org/officeDocument/2006/relationships/oleObject" Target="../embeddings/oleObject24.bin"/><Relationship Id="rId5" Type="http://schemas.openxmlformats.org/officeDocument/2006/relationships/image" Target="../media/image47.emf"/><Relationship Id="rId10" Type="http://schemas.openxmlformats.org/officeDocument/2006/relationships/image" Target="../media/image50.emf"/><Relationship Id="rId4" Type="http://schemas.openxmlformats.org/officeDocument/2006/relationships/oleObject" Target="../embeddings/oleObject23.bin"/><Relationship Id="rId9" Type="http://schemas.openxmlformats.org/officeDocument/2006/relationships/image" Target="../media/image49.emf"/></Relationships>
</file>

<file path=ppt/slides/_rels/slide2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21.xml"/><Relationship Id="rId7" Type="http://schemas.openxmlformats.org/officeDocument/2006/relationships/image" Target="../media/image55.emf"/><Relationship Id="rId2" Type="http://schemas.openxmlformats.org/officeDocument/2006/relationships/slideLayout" Target="../slideLayouts/slideLayout5.xml"/><Relationship Id="rId1" Type="http://schemas.openxmlformats.org/officeDocument/2006/relationships/vmlDrawing" Target="../drawings/vmlDrawing10.vml"/><Relationship Id="rId6" Type="http://schemas.openxmlformats.org/officeDocument/2006/relationships/image" Target="../media/image52.emf"/><Relationship Id="rId5" Type="http://schemas.openxmlformats.org/officeDocument/2006/relationships/oleObject" Target="../embeddings/oleObject26.bin"/><Relationship Id="rId4" Type="http://schemas.openxmlformats.org/officeDocument/2006/relationships/image" Target="../media/image54.emf"/><Relationship Id="rId9" Type="http://schemas.openxmlformats.org/officeDocument/2006/relationships/image" Target="../media/image53.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vmlDrawing" Target="../drawings/vmlDrawing11.vml"/><Relationship Id="rId6" Type="http://schemas.openxmlformats.org/officeDocument/2006/relationships/image" Target="../media/image57.png"/><Relationship Id="rId5" Type="http://schemas.openxmlformats.org/officeDocument/2006/relationships/image" Target="../media/image56.emf"/><Relationship Id="rId4" Type="http://schemas.openxmlformats.org/officeDocument/2006/relationships/oleObject" Target="../embeddings/oleObject28.bin"/></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60.emf"/></Relationships>
</file>

<file path=ppt/slides/_rels/slide26.xml.rels><?xml version="1.0" encoding="UTF-8" standalone="yes"?>
<Relationships xmlns="http://schemas.openxmlformats.org/package/2006/relationships"><Relationship Id="rId8" Type="http://schemas.openxmlformats.org/officeDocument/2006/relationships/image" Target="../media/image62.emf"/><Relationship Id="rId13" Type="http://schemas.openxmlformats.org/officeDocument/2006/relationships/oleObject" Target="../embeddings/oleObject33.bin"/><Relationship Id="rId3" Type="http://schemas.openxmlformats.org/officeDocument/2006/relationships/notesSlide" Target="../notesSlides/notesSlide25.xml"/><Relationship Id="rId7" Type="http://schemas.openxmlformats.org/officeDocument/2006/relationships/oleObject" Target="../embeddings/oleObject30.bin"/><Relationship Id="rId12" Type="http://schemas.openxmlformats.org/officeDocument/2006/relationships/image" Target="../media/image64.emf"/><Relationship Id="rId2" Type="http://schemas.openxmlformats.org/officeDocument/2006/relationships/slideLayout" Target="../slideLayouts/slideLayout5.xml"/><Relationship Id="rId1" Type="http://schemas.openxmlformats.org/officeDocument/2006/relationships/vmlDrawing" Target="../drawings/vmlDrawing12.vml"/><Relationship Id="rId6" Type="http://schemas.openxmlformats.org/officeDocument/2006/relationships/image" Target="../media/image61.e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63.emf"/><Relationship Id="rId4" Type="http://schemas.openxmlformats.org/officeDocument/2006/relationships/image" Target="../media/image66.emf"/><Relationship Id="rId9" Type="http://schemas.openxmlformats.org/officeDocument/2006/relationships/oleObject" Target="../embeddings/oleObject31.bin"/><Relationship Id="rId14" Type="http://schemas.openxmlformats.org/officeDocument/2006/relationships/image" Target="../media/image65.emf"/></Relationships>
</file>

<file path=ppt/slides/_rels/slide27.x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notesSlide" Target="../notesSlides/notesSlide26.xml"/><Relationship Id="rId7" Type="http://schemas.openxmlformats.org/officeDocument/2006/relationships/oleObject" Target="../embeddings/oleObject35.bin"/><Relationship Id="rId2" Type="http://schemas.openxmlformats.org/officeDocument/2006/relationships/slideLayout" Target="../slideLayouts/slideLayout5.xml"/><Relationship Id="rId1" Type="http://schemas.openxmlformats.org/officeDocument/2006/relationships/vmlDrawing" Target="../drawings/vmlDrawing13.vml"/><Relationship Id="rId6" Type="http://schemas.openxmlformats.org/officeDocument/2006/relationships/image" Target="../media/image67.emf"/><Relationship Id="rId5" Type="http://schemas.openxmlformats.org/officeDocument/2006/relationships/oleObject" Target="../embeddings/oleObject34.bin"/><Relationship Id="rId4" Type="http://schemas.openxmlformats.org/officeDocument/2006/relationships/image" Target="../media/image69.emf"/></Relationships>
</file>

<file path=ppt/slides/_rels/slide28.xml.rels><?xml version="1.0" encoding="UTF-8" standalone="yes"?>
<Relationships xmlns="http://schemas.openxmlformats.org/package/2006/relationships"><Relationship Id="rId8" Type="http://schemas.openxmlformats.org/officeDocument/2006/relationships/image" Target="../media/image71.emf"/><Relationship Id="rId3" Type="http://schemas.openxmlformats.org/officeDocument/2006/relationships/notesSlide" Target="../notesSlides/notesSlide27.xml"/><Relationship Id="rId7" Type="http://schemas.openxmlformats.org/officeDocument/2006/relationships/oleObject" Target="../embeddings/oleObject37.bin"/><Relationship Id="rId2" Type="http://schemas.openxmlformats.org/officeDocument/2006/relationships/slideLayout" Target="../slideLayouts/slideLayout5.xml"/><Relationship Id="rId1" Type="http://schemas.openxmlformats.org/officeDocument/2006/relationships/vmlDrawing" Target="../drawings/vmlDrawing14.vml"/><Relationship Id="rId6" Type="http://schemas.openxmlformats.org/officeDocument/2006/relationships/image" Target="../media/image70.emf"/><Relationship Id="rId11" Type="http://schemas.openxmlformats.org/officeDocument/2006/relationships/image" Target="../media/image74.png"/><Relationship Id="rId5" Type="http://schemas.openxmlformats.org/officeDocument/2006/relationships/oleObject" Target="../embeddings/oleObject36.bin"/><Relationship Id="rId10" Type="http://schemas.openxmlformats.org/officeDocument/2006/relationships/image" Target="../media/image72.emf"/><Relationship Id="rId4" Type="http://schemas.openxmlformats.org/officeDocument/2006/relationships/image" Target="../media/image73.emf"/><Relationship Id="rId9" Type="http://schemas.openxmlformats.org/officeDocument/2006/relationships/oleObject" Target="../embeddings/oleObject38.bin"/></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em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5.xml"/><Relationship Id="rId5" Type="http://schemas.openxmlformats.org/officeDocument/2006/relationships/image" Target="../media/image89.jpeg"/><Relationship Id="rId4" Type="http://schemas.openxmlformats.org/officeDocument/2006/relationships/image" Target="../media/image88.jpeg"/></Relationships>
</file>

<file path=ppt/slides/_rels/slide3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94.png"/></Relationships>
</file>

<file path=ppt/slides/_rels/slide4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4.xml"/><Relationship Id="rId7" Type="http://schemas.openxmlformats.org/officeDocument/2006/relationships/image" Target="../media/image10.e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image" Target="../media/image9.emf"/><Relationship Id="rId9"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researchgate.net/profile/Wolfgang-Grellmann?_sg%5B0%5D=0mRtZ3LWP26Vhxs52WXt5Ye_ChF0lf3rhbvtmMrI1FXz01SidJhB4fn-N_8lCVkOan7-4wQ.5RojYELjAA5nfMPgO7SJOwY2nlHH5XOIaTdrebO4-vS-3WauncZI1NKSEp6BecH_RbsszFn1M0AU6zE4PuQOXA&amp;_sg%5B1%5D=G7PQUSHR9LttftA1BDJANVHI9keidC1pqwwdOepZC00GlGXJbqFvHXgVjte_XN2w4jvzxkY.SqZR-VbdyUv_sLwQcKXcIl7CBvKHEx6NMDLIlS45WwIp_MxZ4vU9Ok7AHYWsNLDsRjj47O8tY9L5k9yz5zmK5Q" TargetMode="External"/><Relationship Id="rId5" Type="http://schemas.openxmlformats.org/officeDocument/2006/relationships/hyperlink" Target="https://www.researchgate.net/profile/Christian-Bieroegel?_sg%5B0%5D=0mRtZ3LWP26Vhxs52WXt5Ye_ChF0lf3rhbvtmMrI1FXz01SidJhB4fn-N_8lCVkOan7-4wQ.5RojYELjAA5nfMPgO7SJOwY2nlHH5XOIaTdrebO4-vS-3WauncZI1NKSEp6BecH_RbsszFn1M0AU6zE4PuQOXA&amp;_sg%5B1%5D=G7PQUSHR9LttftA1BDJANVHI9keidC1pqwwdOepZC00GlGXJbqFvHXgVjte_XN2w4jvzxkY.SqZR-VbdyUv_sLwQcKXcIl7CBvKHEx6NMDLIlS45WwIp_MxZ4vU9Ok7AHYWsNLDsRjj47O8tY9L5k9yz5zmK5Q" TargetMode="External"/><Relationship Id="rId4" Type="http://schemas.openxmlformats.org/officeDocument/2006/relationships/hyperlink" Target="http://dx.doi.org/10.1007/978-3-642-55166-6_6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dx.doi.org/10.1007/978-3-642-55166-6_60"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hyperlink" Target="https://www.researchgate.net/profile/Wolfgang-Grellmann?_sg%5B0%5D=0mRtZ3LWP26Vhxs52WXt5Ye_ChF0lf3rhbvtmMrI1FXz01SidJhB4fn-N_8lCVkOan7-4wQ.5RojYELjAA5nfMPgO7SJOwY2nlHH5XOIaTdrebO4-vS-3WauncZI1NKSEp6BecH_RbsszFn1M0AU6zE4PuQOXA&amp;_sg%5B1%5D=G7PQUSHR9LttftA1BDJANVHI9keidC1pqwwdOepZC00GlGXJbqFvHXgVjte_XN2w4jvzxkY.SqZR-VbdyUv_sLwQcKXcIl7CBvKHEx6NMDLIlS45WwIp_MxZ4vU9Ok7AHYWsNLDsRjj47O8tY9L5k9yz5zmK5Q" TargetMode="External"/><Relationship Id="rId4" Type="http://schemas.openxmlformats.org/officeDocument/2006/relationships/hyperlink" Target="https://www.researchgate.net/profile/Christian-Bieroegel?_sg%5B0%5D=0mRtZ3LWP26Vhxs52WXt5Ye_ChF0lf3rhbvtmMrI1FXz01SidJhB4fn-N_8lCVkOan7-4wQ.5RojYELjAA5nfMPgO7SJOwY2nlHH5XOIaTdrebO4-vS-3WauncZI1NKSEp6BecH_RbsszFn1M0AU6zE4PuQOXA&amp;_sg%5B1%5D=G7PQUSHR9LttftA1BDJANVHI9keidC1pqwwdOepZC00GlGXJbqFvHXgVjte_XN2w4jvzxkY.SqZR-VbdyUv_sLwQcKXcIl7CBvKHEx6NMDLIlS45WwIp_MxZ4vU9Ok7AHYWsNLDsRjj47O8tY9L5k9yz5zmK5Q" TargetMode="Externa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8.xml"/><Relationship Id="rId7" Type="http://schemas.openxmlformats.org/officeDocument/2006/relationships/image" Target="../media/image16.emf"/><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5.emf"/><Relationship Id="rId4" Type="http://schemas.openxmlformats.org/officeDocument/2006/relationships/oleObject" Target="../embeddings/oleObject3.bin"/><Relationship Id="rId9"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860ADDA-9F4F-6542-9988-8F2712FC11D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87220" y="18243"/>
            <a:ext cx="7656780" cy="5107013"/>
          </a:xfrm>
          <a:prstGeom prst="rect">
            <a:avLst/>
          </a:prstGeom>
        </p:spPr>
      </p:pic>
      <p:sp>
        <p:nvSpPr>
          <p:cNvPr id="10" name="Sous-titre 9">
            <a:extLst>
              <a:ext uri="{FF2B5EF4-FFF2-40B4-BE49-F238E27FC236}">
                <a16:creationId xmlns:a16="http://schemas.microsoft.com/office/drawing/2014/main" id="{2F4A7CFE-65FA-E249-9125-D938BCA44079}"/>
              </a:ext>
            </a:extLst>
          </p:cNvPr>
          <p:cNvSpPr>
            <a:spLocks noGrp="1"/>
          </p:cNvSpPr>
          <p:nvPr>
            <p:ph type="subTitle" idx="1"/>
          </p:nvPr>
        </p:nvSpPr>
        <p:spPr>
          <a:xfrm>
            <a:off x="3928056" y="1994653"/>
            <a:ext cx="1867437" cy="495836"/>
          </a:xfrm>
        </p:spPr>
        <p:txBody>
          <a:bodyPr lIns="90000">
            <a:normAutofit/>
          </a:bodyPr>
          <a:lstStyle/>
          <a:p>
            <a:pPr>
              <a:lnSpc>
                <a:spcPct val="150000"/>
              </a:lnSpc>
              <a:spcBef>
                <a:spcPts val="0"/>
              </a:spcBef>
            </a:pPr>
            <a:r>
              <a:rPr lang="fr-FR" sz="1400" b="1" dirty="0"/>
              <a:t>Véronique Michaud </a:t>
            </a:r>
          </a:p>
        </p:txBody>
      </p:sp>
      <p:sp>
        <p:nvSpPr>
          <p:cNvPr id="9" name="Titre 8">
            <a:extLst>
              <a:ext uri="{FF2B5EF4-FFF2-40B4-BE49-F238E27FC236}">
                <a16:creationId xmlns:a16="http://schemas.microsoft.com/office/drawing/2014/main" id="{6AF2DA65-CF00-774A-9D7C-EEFA627B218F}"/>
              </a:ext>
            </a:extLst>
          </p:cNvPr>
          <p:cNvSpPr>
            <a:spLocks noGrp="1"/>
          </p:cNvSpPr>
          <p:nvPr>
            <p:ph type="ctrTitle"/>
          </p:nvPr>
        </p:nvSpPr>
        <p:spPr>
          <a:xfrm>
            <a:off x="5795493" y="0"/>
            <a:ext cx="3348507" cy="1994653"/>
          </a:xfrm>
        </p:spPr>
        <p:txBody>
          <a:bodyPr>
            <a:normAutofit/>
          </a:bodyPr>
          <a:lstStyle/>
          <a:p>
            <a:pPr algn="ctr"/>
            <a:r>
              <a:rPr lang="en-GB" altLang="en-CH" sz="2800" dirty="0" err="1">
                <a:latin typeface="Arial" panose="020B0604020202020204" pitchFamily="34" charset="0"/>
                <a:cs typeface="Arial" panose="020B0604020202020204" pitchFamily="34" charset="0"/>
              </a:rPr>
              <a:t>Charaterization</a:t>
            </a:r>
            <a:r>
              <a:rPr lang="en-GB" altLang="en-CH" sz="2800" dirty="0">
                <a:latin typeface="Arial" panose="020B0604020202020204" pitchFamily="34" charset="0"/>
                <a:cs typeface="Arial" panose="020B0604020202020204" pitchFamily="34" charset="0"/>
              </a:rPr>
              <a:t> of viscoelastic materials</a:t>
            </a:r>
            <a:endParaRPr lang="en-GB" altLang="en-CH" sz="2000" dirty="0">
              <a:latin typeface="Arial" panose="020B0604020202020204" pitchFamily="34" charset="0"/>
              <a:cs typeface="Arial" panose="020B0604020202020204" pitchFamily="34" charset="0"/>
            </a:endParaRPr>
          </a:p>
        </p:txBody>
      </p:sp>
      <p:sp>
        <p:nvSpPr>
          <p:cNvPr id="6" name="Espace réservé du texte 10">
            <a:extLst>
              <a:ext uri="{FF2B5EF4-FFF2-40B4-BE49-F238E27FC236}">
                <a16:creationId xmlns:a16="http://schemas.microsoft.com/office/drawing/2014/main" id="{1E983095-6A20-2547-861F-066BA81FA614}"/>
              </a:ext>
            </a:extLst>
          </p:cNvPr>
          <p:cNvSpPr>
            <a:spLocks noGrp="1"/>
          </p:cNvSpPr>
          <p:nvPr>
            <p:ph type="body" sz="quarter" idx="11"/>
          </p:nvPr>
        </p:nvSpPr>
        <p:spPr>
          <a:xfrm>
            <a:off x="6400800" y="4353059"/>
            <a:ext cx="2611438" cy="790441"/>
          </a:xfrm>
        </p:spPr>
        <p:txBody>
          <a:bodyPr lIns="90000"/>
          <a:lstStyle/>
          <a:p>
            <a:r>
              <a:rPr lang="fr-FR" b="1" dirty="0"/>
              <a:t>CCMX Advanced </a:t>
            </a:r>
            <a:r>
              <a:rPr lang="fr-FR" b="1" dirty="0" err="1"/>
              <a:t>Materials</a:t>
            </a:r>
            <a:r>
              <a:rPr lang="fr-FR" b="1" dirty="0"/>
              <a:t> </a:t>
            </a:r>
            <a:r>
              <a:rPr lang="fr-FR" b="1" dirty="0" err="1"/>
              <a:t>Characterization</a:t>
            </a:r>
            <a:r>
              <a:rPr lang="fr-FR" b="1" dirty="0"/>
              <a:t>, </a:t>
            </a:r>
          </a:p>
          <a:p>
            <a:r>
              <a:rPr lang="fr-FR" b="1" dirty="0"/>
              <a:t>August 24, 2023</a:t>
            </a:r>
            <a:endParaRPr lang="fr-FR" sz="1100" dirty="0"/>
          </a:p>
        </p:txBody>
      </p:sp>
    </p:spTree>
    <p:extLst>
      <p:ext uri="{BB962C8B-B14F-4D97-AF65-F5344CB8AC3E}">
        <p14:creationId xmlns:p14="http://schemas.microsoft.com/office/powerpoint/2010/main" val="213017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AB1D8AD4-3A35-DD4A-B879-BE340E2A52F8}"/>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err="1">
                <a:cs typeface="Arial" panose="020B0604020202020204" pitchFamily="34" charset="0"/>
              </a:rPr>
              <a:t>Mechanistic</a:t>
            </a:r>
            <a:r>
              <a:rPr lang="fr-CH" altLang="ja-JP" sz="2100" b="1" dirty="0">
                <a:cs typeface="Arial" panose="020B0604020202020204" pitchFamily="34" charset="0"/>
              </a:rPr>
              <a:t> </a:t>
            </a:r>
            <a:r>
              <a:rPr lang="fr-CH" altLang="ja-JP" sz="2100" b="1" dirty="0" err="1">
                <a:cs typeface="Arial" panose="020B0604020202020204" pitchFamily="34" charset="0"/>
              </a:rPr>
              <a:t>models</a:t>
            </a:r>
            <a:endParaRPr lang="en-GB" altLang="en-CH" sz="1800" b="1" dirty="0">
              <a:cs typeface="Arial" panose="020B0604020202020204" pitchFamily="34" charset="0"/>
            </a:endParaRPr>
          </a:p>
        </p:txBody>
      </p:sp>
      <p:sp>
        <p:nvSpPr>
          <p:cNvPr id="35842" name="Rectangle 3">
            <a:extLst>
              <a:ext uri="{FF2B5EF4-FFF2-40B4-BE49-F238E27FC236}">
                <a16:creationId xmlns:a16="http://schemas.microsoft.com/office/drawing/2014/main" id="{D1A19E85-44A5-3144-8960-C540108389EE}"/>
              </a:ext>
            </a:extLst>
          </p:cNvPr>
          <p:cNvSpPr>
            <a:spLocks noChangeArrowheads="1"/>
          </p:cNvSpPr>
          <p:nvPr/>
        </p:nvSpPr>
        <p:spPr bwMode="auto">
          <a:xfrm>
            <a:off x="1782366" y="1268016"/>
            <a:ext cx="5579269" cy="297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en-GB" altLang="en-CH" sz="1350" i="1">
              <a:latin typeface="Symbol" pitchFamily="2" charset="2"/>
            </a:endParaRPr>
          </a:p>
          <a:p>
            <a:pPr eaLnBrk="1" hangingPunct="1">
              <a:spcBef>
                <a:spcPct val="20000"/>
              </a:spcBef>
            </a:pPr>
            <a:endParaRPr lang="en-GB" altLang="en-CH" sz="1350" i="1">
              <a:latin typeface="Comic Sans MS" panose="030F0902030302020204" pitchFamily="66" charset="0"/>
            </a:endParaRPr>
          </a:p>
          <a:p>
            <a:pPr eaLnBrk="1" hangingPunct="1">
              <a:spcBef>
                <a:spcPct val="20000"/>
              </a:spcBef>
            </a:pPr>
            <a:endParaRPr lang="en-GB" altLang="en-CH" sz="1350" i="1">
              <a:latin typeface="Comic Sans MS" panose="030F0902030302020204" pitchFamily="66" charset="0"/>
            </a:endParaRPr>
          </a:p>
          <a:p>
            <a:pPr eaLnBrk="1" hangingPunct="1">
              <a:spcBef>
                <a:spcPct val="20000"/>
              </a:spcBef>
            </a:pPr>
            <a:endParaRPr lang="en-GB" altLang="en-CH" sz="1350" i="1">
              <a:latin typeface="Comic Sans MS" panose="030F0902030302020204" pitchFamily="66" charset="0"/>
            </a:endParaRPr>
          </a:p>
        </p:txBody>
      </p:sp>
      <p:graphicFrame>
        <p:nvGraphicFramePr>
          <p:cNvPr id="35843" name="Object 4">
            <a:extLst>
              <a:ext uri="{FF2B5EF4-FFF2-40B4-BE49-F238E27FC236}">
                <a16:creationId xmlns:a16="http://schemas.microsoft.com/office/drawing/2014/main" id="{F99DED0F-A505-4746-A83A-7C588B2E9A70}"/>
              </a:ext>
            </a:extLst>
          </p:cNvPr>
          <p:cNvGraphicFramePr>
            <a:graphicFrameLocks noChangeAspect="1"/>
          </p:cNvGraphicFramePr>
          <p:nvPr/>
        </p:nvGraphicFramePr>
        <p:xfrm>
          <a:off x="1984773" y="800100"/>
          <a:ext cx="5116115" cy="1620441"/>
        </p:xfrm>
        <a:graphic>
          <a:graphicData uri="http://schemas.openxmlformats.org/presentationml/2006/ole">
            <mc:AlternateContent xmlns:mc="http://schemas.openxmlformats.org/markup-compatibility/2006">
              <mc:Choice xmlns:v="urn:schemas-microsoft-com:vml" Requires="v">
                <p:oleObj spid="_x0000_s43021" name="Document" r:id="rId4" imgW="5854700" imgH="1854200" progId="Word.Document.12">
                  <p:embed/>
                </p:oleObj>
              </mc:Choice>
              <mc:Fallback>
                <p:oleObj name="Document" r:id="rId4" imgW="5854700" imgH="1854200" progId="Word.Document.12">
                  <p:embed/>
                  <p:pic>
                    <p:nvPicPr>
                      <p:cNvPr id="35843" name="Object 4">
                        <a:extLst>
                          <a:ext uri="{FF2B5EF4-FFF2-40B4-BE49-F238E27FC236}">
                            <a16:creationId xmlns:a16="http://schemas.microsoft.com/office/drawing/2014/main" id="{F99DED0F-A505-4746-A83A-7C588B2E9A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773" y="800100"/>
                        <a:ext cx="5116115" cy="162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4" name="TextBox 5">
            <a:extLst>
              <a:ext uri="{FF2B5EF4-FFF2-40B4-BE49-F238E27FC236}">
                <a16:creationId xmlns:a16="http://schemas.microsoft.com/office/drawing/2014/main" id="{80F40AB4-AC82-DC45-B701-AB74CED03FE8}"/>
              </a:ext>
            </a:extLst>
          </p:cNvPr>
          <p:cNvSpPr txBox="1">
            <a:spLocks noChangeArrowheads="1"/>
          </p:cNvSpPr>
          <p:nvPr/>
        </p:nvSpPr>
        <p:spPr bwMode="auto">
          <a:xfrm>
            <a:off x="1782366" y="2356248"/>
            <a:ext cx="14606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1500"/>
              <a:t>Maxwell model</a:t>
            </a:r>
          </a:p>
        </p:txBody>
      </p:sp>
      <p:pic>
        <p:nvPicPr>
          <p:cNvPr id="35845" name="Picture 6">
            <a:extLst>
              <a:ext uri="{FF2B5EF4-FFF2-40B4-BE49-F238E27FC236}">
                <a16:creationId xmlns:a16="http://schemas.microsoft.com/office/drawing/2014/main" id="{92D6DBDC-AAD3-394A-95F1-D42C7BC354A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29941" y="2770585"/>
            <a:ext cx="9906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9">
            <a:extLst>
              <a:ext uri="{FF2B5EF4-FFF2-40B4-BE49-F238E27FC236}">
                <a16:creationId xmlns:a16="http://schemas.microsoft.com/office/drawing/2014/main" id="{9354B722-A1CC-F443-A377-F66705439AAC}"/>
              </a:ext>
            </a:extLst>
          </p:cNvPr>
          <p:cNvSpPr txBox="1">
            <a:spLocks noChangeArrowheads="1"/>
          </p:cNvSpPr>
          <p:nvPr/>
        </p:nvSpPr>
        <p:spPr bwMode="auto">
          <a:xfrm>
            <a:off x="5274469" y="2470548"/>
            <a:ext cx="128913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1500"/>
              <a:t>Kelvin model</a:t>
            </a:r>
          </a:p>
        </p:txBody>
      </p:sp>
      <p:graphicFrame>
        <p:nvGraphicFramePr>
          <p:cNvPr id="35847" name="Object 7">
            <a:extLst>
              <a:ext uri="{FF2B5EF4-FFF2-40B4-BE49-F238E27FC236}">
                <a16:creationId xmlns:a16="http://schemas.microsoft.com/office/drawing/2014/main" id="{B567417D-09C3-224F-9319-E5913977CA0D}"/>
              </a:ext>
            </a:extLst>
          </p:cNvPr>
          <p:cNvGraphicFramePr>
            <a:graphicFrameLocks noChangeAspect="1"/>
          </p:cNvGraphicFramePr>
          <p:nvPr/>
        </p:nvGraphicFramePr>
        <p:xfrm>
          <a:off x="2844404" y="2950369"/>
          <a:ext cx="1201340" cy="431006"/>
        </p:xfrm>
        <a:graphic>
          <a:graphicData uri="http://schemas.openxmlformats.org/presentationml/2006/ole">
            <mc:AlternateContent xmlns:mc="http://schemas.openxmlformats.org/markup-compatibility/2006">
              <mc:Choice xmlns:v="urn:schemas-microsoft-com:vml" Requires="v">
                <p:oleObj spid="_x0000_s43022" name="Equation" r:id="rId7" imgW="1130300" imgH="406400" progId="Equation.3">
                  <p:embed/>
                </p:oleObj>
              </mc:Choice>
              <mc:Fallback>
                <p:oleObj name="Equation" r:id="rId7" imgW="1130300" imgH="406400" progId="Equation.3">
                  <p:embed/>
                  <p:pic>
                    <p:nvPicPr>
                      <p:cNvPr id="35847" name="Object 7">
                        <a:extLst>
                          <a:ext uri="{FF2B5EF4-FFF2-40B4-BE49-F238E27FC236}">
                            <a16:creationId xmlns:a16="http://schemas.microsoft.com/office/drawing/2014/main" id="{B567417D-09C3-224F-9319-E5913977CA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4404" y="2950369"/>
                        <a:ext cx="1201340"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5848" name="Picture 8">
            <a:extLst>
              <a:ext uri="{FF2B5EF4-FFF2-40B4-BE49-F238E27FC236}">
                <a16:creationId xmlns:a16="http://schemas.microsoft.com/office/drawing/2014/main" id="{2EC228EB-DC93-4F4B-98EE-C2EA4DF9647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80347" y="2724150"/>
            <a:ext cx="15621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5849" name="Object 10">
            <a:extLst>
              <a:ext uri="{FF2B5EF4-FFF2-40B4-BE49-F238E27FC236}">
                <a16:creationId xmlns:a16="http://schemas.microsoft.com/office/drawing/2014/main" id="{CFA0C25F-0E68-D94F-B4C7-5CA88DBA772C}"/>
              </a:ext>
            </a:extLst>
          </p:cNvPr>
          <p:cNvGraphicFramePr>
            <a:graphicFrameLocks noChangeAspect="1"/>
          </p:cNvGraphicFramePr>
          <p:nvPr/>
        </p:nvGraphicFramePr>
        <p:xfrm>
          <a:off x="6480573" y="2950369"/>
          <a:ext cx="1001315" cy="402431"/>
        </p:xfrm>
        <a:graphic>
          <a:graphicData uri="http://schemas.openxmlformats.org/presentationml/2006/ole">
            <mc:AlternateContent xmlns:mc="http://schemas.openxmlformats.org/markup-compatibility/2006">
              <mc:Choice xmlns:v="urn:schemas-microsoft-com:vml" Requires="v">
                <p:oleObj spid="_x0000_s43023" name="Equation" r:id="rId10" imgW="977900" imgH="393700" progId="Equation.3">
                  <p:embed/>
                </p:oleObj>
              </mc:Choice>
              <mc:Fallback>
                <p:oleObj name="Equation" r:id="rId10" imgW="977900" imgH="393700" progId="Equation.3">
                  <p:embed/>
                  <p:pic>
                    <p:nvPicPr>
                      <p:cNvPr id="35849" name="Object 10">
                        <a:extLst>
                          <a:ext uri="{FF2B5EF4-FFF2-40B4-BE49-F238E27FC236}">
                            <a16:creationId xmlns:a16="http://schemas.microsoft.com/office/drawing/2014/main" id="{CFA0C25F-0E68-D94F-B4C7-5CA88DBA772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80573" y="2950369"/>
                        <a:ext cx="1001315" cy="40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46F7349B-0687-704F-990C-AFF234E420A3}"/>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err="1">
                <a:cs typeface="Arial" panose="020B0604020202020204" pitchFamily="34" charset="0"/>
              </a:rPr>
              <a:t>Mechanistic</a:t>
            </a:r>
            <a:r>
              <a:rPr lang="fr-CH" altLang="ja-JP" sz="2100" b="1" dirty="0">
                <a:cs typeface="Arial" panose="020B0604020202020204" pitchFamily="34" charset="0"/>
              </a:rPr>
              <a:t> </a:t>
            </a:r>
            <a:r>
              <a:rPr lang="fr-CH" altLang="ja-JP" sz="2100" b="1" dirty="0" err="1">
                <a:cs typeface="Arial" panose="020B0604020202020204" pitchFamily="34" charset="0"/>
              </a:rPr>
              <a:t>models</a:t>
            </a:r>
            <a:endParaRPr lang="en-GB" altLang="en-CH" sz="1800" b="1" dirty="0">
              <a:cs typeface="Arial" panose="020B0604020202020204" pitchFamily="34" charset="0"/>
            </a:endParaRPr>
          </a:p>
        </p:txBody>
      </p:sp>
      <p:sp>
        <p:nvSpPr>
          <p:cNvPr id="37890" name="Rectangle 3">
            <a:extLst>
              <a:ext uri="{FF2B5EF4-FFF2-40B4-BE49-F238E27FC236}">
                <a16:creationId xmlns:a16="http://schemas.microsoft.com/office/drawing/2014/main" id="{E8E76F94-40FA-3242-879E-ADDBE6CAB06E}"/>
              </a:ext>
            </a:extLst>
          </p:cNvPr>
          <p:cNvSpPr>
            <a:spLocks noChangeArrowheads="1"/>
          </p:cNvSpPr>
          <p:nvPr/>
        </p:nvSpPr>
        <p:spPr bwMode="auto">
          <a:xfrm>
            <a:off x="1782366" y="1268016"/>
            <a:ext cx="5579269" cy="297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en-GB" altLang="en-CH" sz="1350" i="1">
              <a:latin typeface="Symbol" pitchFamily="2" charset="2"/>
            </a:endParaRPr>
          </a:p>
          <a:p>
            <a:pPr eaLnBrk="1" hangingPunct="1">
              <a:spcBef>
                <a:spcPct val="20000"/>
              </a:spcBef>
            </a:pPr>
            <a:endParaRPr lang="en-GB" altLang="en-CH" sz="1350" i="1">
              <a:latin typeface="Comic Sans MS" panose="030F0902030302020204" pitchFamily="66" charset="0"/>
            </a:endParaRPr>
          </a:p>
          <a:p>
            <a:pPr eaLnBrk="1" hangingPunct="1">
              <a:spcBef>
                <a:spcPct val="20000"/>
              </a:spcBef>
            </a:pPr>
            <a:endParaRPr lang="en-GB" altLang="en-CH" sz="1350" i="1">
              <a:latin typeface="Comic Sans MS" panose="030F0902030302020204" pitchFamily="66" charset="0"/>
            </a:endParaRPr>
          </a:p>
          <a:p>
            <a:pPr eaLnBrk="1" hangingPunct="1">
              <a:spcBef>
                <a:spcPct val="20000"/>
              </a:spcBef>
            </a:pPr>
            <a:endParaRPr lang="en-GB" altLang="en-CH" sz="1350" i="1">
              <a:latin typeface="Comic Sans MS" panose="030F0902030302020204" pitchFamily="66" charset="0"/>
            </a:endParaRPr>
          </a:p>
        </p:txBody>
      </p:sp>
      <p:graphicFrame>
        <p:nvGraphicFramePr>
          <p:cNvPr id="37891" name="Object 1">
            <a:extLst>
              <a:ext uri="{FF2B5EF4-FFF2-40B4-BE49-F238E27FC236}">
                <a16:creationId xmlns:a16="http://schemas.microsoft.com/office/drawing/2014/main" id="{E062000C-57AD-F24F-9210-BC87FF4EE8EF}"/>
              </a:ext>
            </a:extLst>
          </p:cNvPr>
          <p:cNvGraphicFramePr>
            <a:graphicFrameLocks noChangeAspect="1"/>
          </p:cNvGraphicFramePr>
          <p:nvPr/>
        </p:nvGraphicFramePr>
        <p:xfrm>
          <a:off x="2789635" y="929878"/>
          <a:ext cx="3673078" cy="4043363"/>
        </p:xfrm>
        <a:graphic>
          <a:graphicData uri="http://schemas.openxmlformats.org/presentationml/2006/ole">
            <mc:AlternateContent xmlns:mc="http://schemas.openxmlformats.org/markup-compatibility/2006">
              <mc:Choice xmlns:v="urn:schemas-microsoft-com:vml" Requires="v">
                <p:oleObj spid="_x0000_s45061" name="Document" r:id="rId4" imgW="5880100" imgH="6477000" progId="Word.Document.12">
                  <p:embed/>
                </p:oleObj>
              </mc:Choice>
              <mc:Fallback>
                <p:oleObj name="Document" r:id="rId4" imgW="5880100" imgH="6477000" progId="Word.Document.12">
                  <p:embed/>
                  <p:pic>
                    <p:nvPicPr>
                      <p:cNvPr id="37891" name="Object 1">
                        <a:extLst>
                          <a:ext uri="{FF2B5EF4-FFF2-40B4-BE49-F238E27FC236}">
                            <a16:creationId xmlns:a16="http://schemas.microsoft.com/office/drawing/2014/main" id="{E062000C-57AD-F24F-9210-BC87FF4EE8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9635" y="929878"/>
                        <a:ext cx="3673078"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D0AEB0E3-5AB0-4541-9AA9-DD6CF89C718F}"/>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err="1">
                <a:cs typeface="Arial" panose="020B0604020202020204" pitchFamily="34" charset="0"/>
              </a:rPr>
              <a:t>Mechanistic</a:t>
            </a:r>
            <a:r>
              <a:rPr lang="fr-CH" altLang="ja-JP" sz="2100" b="1" dirty="0">
                <a:cs typeface="Arial" panose="020B0604020202020204" pitchFamily="34" charset="0"/>
              </a:rPr>
              <a:t> </a:t>
            </a:r>
            <a:r>
              <a:rPr lang="fr-CH" altLang="ja-JP" sz="2100" b="1" dirty="0" err="1">
                <a:cs typeface="Arial" panose="020B0604020202020204" pitchFamily="34" charset="0"/>
              </a:rPr>
              <a:t>models</a:t>
            </a:r>
            <a:endParaRPr lang="en-GB" altLang="en-CH" sz="1800" b="1" dirty="0">
              <a:cs typeface="Arial" panose="020B0604020202020204" pitchFamily="34" charset="0"/>
            </a:endParaRPr>
          </a:p>
        </p:txBody>
      </p:sp>
      <p:sp>
        <p:nvSpPr>
          <p:cNvPr id="39938" name="TextBox 5">
            <a:extLst>
              <a:ext uri="{FF2B5EF4-FFF2-40B4-BE49-F238E27FC236}">
                <a16:creationId xmlns:a16="http://schemas.microsoft.com/office/drawing/2014/main" id="{38846434-4CB6-3B45-B6C5-E4CA11FAA0DB}"/>
              </a:ext>
            </a:extLst>
          </p:cNvPr>
          <p:cNvSpPr txBox="1">
            <a:spLocks noChangeArrowheads="1"/>
          </p:cNvSpPr>
          <p:nvPr/>
        </p:nvSpPr>
        <p:spPr bwMode="auto">
          <a:xfrm>
            <a:off x="1709738" y="951310"/>
            <a:ext cx="261802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1500"/>
              <a:t>Standard Linear Solid Model</a:t>
            </a:r>
          </a:p>
        </p:txBody>
      </p:sp>
      <p:pic>
        <p:nvPicPr>
          <p:cNvPr id="39939" name="Picture 1">
            <a:extLst>
              <a:ext uri="{FF2B5EF4-FFF2-40B4-BE49-F238E27FC236}">
                <a16:creationId xmlns:a16="http://schemas.microsoft.com/office/drawing/2014/main" id="{ED830DD5-71AC-CD43-B90D-3D0CE9420E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52963" y="951310"/>
            <a:ext cx="1695450" cy="107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9940" name="Object 2">
            <a:extLst>
              <a:ext uri="{FF2B5EF4-FFF2-40B4-BE49-F238E27FC236}">
                <a16:creationId xmlns:a16="http://schemas.microsoft.com/office/drawing/2014/main" id="{F7C73B29-2BA3-FD44-879F-A7DD9FA2091B}"/>
              </a:ext>
            </a:extLst>
          </p:cNvPr>
          <p:cNvGraphicFramePr>
            <a:graphicFrameLocks noChangeAspect="1"/>
          </p:cNvGraphicFramePr>
          <p:nvPr/>
        </p:nvGraphicFramePr>
        <p:xfrm>
          <a:off x="1656160" y="1464469"/>
          <a:ext cx="1833563" cy="297656"/>
        </p:xfrm>
        <a:graphic>
          <a:graphicData uri="http://schemas.openxmlformats.org/presentationml/2006/ole">
            <mc:AlternateContent xmlns:mc="http://schemas.openxmlformats.org/markup-compatibility/2006">
              <mc:Choice xmlns:v="urn:schemas-microsoft-com:vml" Requires="v">
                <p:oleObj spid="_x0000_s47137" name="Equation" r:id="rId5" imgW="1333500" imgH="215900" progId="Equation.3">
                  <p:embed/>
                </p:oleObj>
              </mc:Choice>
              <mc:Fallback>
                <p:oleObj name="Equation" r:id="rId5" imgW="1333500" imgH="215900" progId="Equation.3">
                  <p:embed/>
                  <p:pic>
                    <p:nvPicPr>
                      <p:cNvPr id="39940" name="Object 2">
                        <a:extLst>
                          <a:ext uri="{FF2B5EF4-FFF2-40B4-BE49-F238E27FC236}">
                            <a16:creationId xmlns:a16="http://schemas.microsoft.com/office/drawing/2014/main" id="{F7C73B29-2BA3-FD44-879F-A7DD9FA209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6160" y="1464469"/>
                        <a:ext cx="1833563"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1" name="Object 3">
            <a:extLst>
              <a:ext uri="{FF2B5EF4-FFF2-40B4-BE49-F238E27FC236}">
                <a16:creationId xmlns:a16="http://schemas.microsoft.com/office/drawing/2014/main" id="{1FF562F9-C81B-BC4D-B288-8855F4B8A0C8}"/>
              </a:ext>
            </a:extLst>
          </p:cNvPr>
          <p:cNvGraphicFramePr>
            <a:graphicFrameLocks noChangeAspect="1"/>
          </p:cNvGraphicFramePr>
          <p:nvPr/>
        </p:nvGraphicFramePr>
        <p:xfrm>
          <a:off x="1393032" y="2031207"/>
          <a:ext cx="5880497" cy="494110"/>
        </p:xfrm>
        <a:graphic>
          <a:graphicData uri="http://schemas.openxmlformats.org/presentationml/2006/ole">
            <mc:AlternateContent xmlns:mc="http://schemas.openxmlformats.org/markup-compatibility/2006">
              <mc:Choice xmlns:v="urn:schemas-microsoft-com:vml" Requires="v">
                <p:oleObj spid="_x0000_s47138" name="Document" r:id="rId7" imgW="5753100" imgH="482600" progId="Word.Document.12">
                  <p:embed/>
                </p:oleObj>
              </mc:Choice>
              <mc:Fallback>
                <p:oleObj name="Document" r:id="rId7" imgW="5753100" imgH="482600" progId="Word.Document.12">
                  <p:embed/>
                  <p:pic>
                    <p:nvPicPr>
                      <p:cNvPr id="39941" name="Object 3">
                        <a:extLst>
                          <a:ext uri="{FF2B5EF4-FFF2-40B4-BE49-F238E27FC236}">
                            <a16:creationId xmlns:a16="http://schemas.microsoft.com/office/drawing/2014/main" id="{1FF562F9-C81B-BC4D-B288-8855F4B8A0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3032" y="2031207"/>
                        <a:ext cx="5880497" cy="49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2" name="TextBox 7">
            <a:extLst>
              <a:ext uri="{FF2B5EF4-FFF2-40B4-BE49-F238E27FC236}">
                <a16:creationId xmlns:a16="http://schemas.microsoft.com/office/drawing/2014/main" id="{5E66E135-BAEC-3642-8F7A-AEF836DDA17F}"/>
              </a:ext>
            </a:extLst>
          </p:cNvPr>
          <p:cNvSpPr txBox="1">
            <a:spLocks noChangeArrowheads="1"/>
          </p:cNvSpPr>
          <p:nvPr/>
        </p:nvSpPr>
        <p:spPr bwMode="auto">
          <a:xfrm>
            <a:off x="1616869" y="2733675"/>
            <a:ext cx="7104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1500"/>
              <a:t>Creep</a:t>
            </a:r>
          </a:p>
        </p:txBody>
      </p:sp>
      <p:graphicFrame>
        <p:nvGraphicFramePr>
          <p:cNvPr id="39943" name="Object 4">
            <a:extLst>
              <a:ext uri="{FF2B5EF4-FFF2-40B4-BE49-F238E27FC236}">
                <a16:creationId xmlns:a16="http://schemas.microsoft.com/office/drawing/2014/main" id="{98B01D5D-5F57-C242-9B4A-8365CA0CDAFA}"/>
              </a:ext>
            </a:extLst>
          </p:cNvPr>
          <p:cNvGraphicFramePr>
            <a:graphicFrameLocks noChangeAspect="1"/>
          </p:cNvGraphicFramePr>
          <p:nvPr/>
        </p:nvGraphicFramePr>
        <p:xfrm>
          <a:off x="1662113" y="3057525"/>
          <a:ext cx="1975247" cy="475060"/>
        </p:xfrm>
        <a:graphic>
          <a:graphicData uri="http://schemas.openxmlformats.org/presentationml/2006/ole">
            <mc:AlternateContent xmlns:mc="http://schemas.openxmlformats.org/markup-compatibility/2006">
              <mc:Choice xmlns:v="urn:schemas-microsoft-com:vml" Requires="v">
                <p:oleObj spid="_x0000_s47139" name="Equation" r:id="rId9" imgW="2006600" imgH="482600" progId="Equation.3">
                  <p:embed/>
                </p:oleObj>
              </mc:Choice>
              <mc:Fallback>
                <p:oleObj name="Equation" r:id="rId9" imgW="2006600" imgH="482600" progId="Equation.3">
                  <p:embed/>
                  <p:pic>
                    <p:nvPicPr>
                      <p:cNvPr id="39943" name="Object 4">
                        <a:extLst>
                          <a:ext uri="{FF2B5EF4-FFF2-40B4-BE49-F238E27FC236}">
                            <a16:creationId xmlns:a16="http://schemas.microsoft.com/office/drawing/2014/main" id="{98B01D5D-5F57-C242-9B4A-8365CA0CDAF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62113" y="3057525"/>
                        <a:ext cx="1975247" cy="47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4" name="Object 6">
            <a:extLst>
              <a:ext uri="{FF2B5EF4-FFF2-40B4-BE49-F238E27FC236}">
                <a16:creationId xmlns:a16="http://schemas.microsoft.com/office/drawing/2014/main" id="{1E54C7D9-7B20-A343-BBE1-9ACEED30E00D}"/>
              </a:ext>
            </a:extLst>
          </p:cNvPr>
          <p:cNvGraphicFramePr>
            <a:graphicFrameLocks noChangeAspect="1"/>
          </p:cNvGraphicFramePr>
          <p:nvPr/>
        </p:nvGraphicFramePr>
        <p:xfrm>
          <a:off x="1684735" y="3602831"/>
          <a:ext cx="594122" cy="419100"/>
        </p:xfrm>
        <a:graphic>
          <a:graphicData uri="http://schemas.openxmlformats.org/presentationml/2006/ole">
            <mc:AlternateContent xmlns:mc="http://schemas.openxmlformats.org/markup-compatibility/2006">
              <mc:Choice xmlns:v="urn:schemas-microsoft-com:vml" Requires="v">
                <p:oleObj spid="_x0000_s47140" name="Equation" r:id="rId11" imgW="558800" imgH="393700" progId="Equation.3">
                  <p:embed/>
                </p:oleObj>
              </mc:Choice>
              <mc:Fallback>
                <p:oleObj name="Equation" r:id="rId11" imgW="558800" imgH="393700" progId="Equation.3">
                  <p:embed/>
                  <p:pic>
                    <p:nvPicPr>
                      <p:cNvPr id="39944" name="Object 6">
                        <a:extLst>
                          <a:ext uri="{FF2B5EF4-FFF2-40B4-BE49-F238E27FC236}">
                            <a16:creationId xmlns:a16="http://schemas.microsoft.com/office/drawing/2014/main" id="{1E54C7D9-7B20-A343-BBE1-9ACEED30E00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84735" y="3602831"/>
                        <a:ext cx="59412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5" name="Object 8">
            <a:extLst>
              <a:ext uri="{FF2B5EF4-FFF2-40B4-BE49-F238E27FC236}">
                <a16:creationId xmlns:a16="http://schemas.microsoft.com/office/drawing/2014/main" id="{0D7DD858-65EC-664F-AE3E-52BEAC10C17B}"/>
              </a:ext>
            </a:extLst>
          </p:cNvPr>
          <p:cNvGraphicFramePr>
            <a:graphicFrameLocks noChangeAspect="1"/>
          </p:cNvGraphicFramePr>
          <p:nvPr/>
        </p:nvGraphicFramePr>
        <p:xfrm>
          <a:off x="1439467" y="4364831"/>
          <a:ext cx="2793206" cy="528638"/>
        </p:xfrm>
        <a:graphic>
          <a:graphicData uri="http://schemas.openxmlformats.org/presentationml/2006/ole">
            <mc:AlternateContent xmlns:mc="http://schemas.openxmlformats.org/markup-compatibility/2006">
              <mc:Choice xmlns:v="urn:schemas-microsoft-com:vml" Requires="v">
                <p:oleObj spid="_x0000_s47141" name="Equation" r:id="rId13" imgW="2882900" imgH="546100" progId="Equation.3">
                  <p:embed/>
                </p:oleObj>
              </mc:Choice>
              <mc:Fallback>
                <p:oleObj name="Equation" r:id="rId13" imgW="2882900" imgH="546100" progId="Equation.3">
                  <p:embed/>
                  <p:pic>
                    <p:nvPicPr>
                      <p:cNvPr id="39945" name="Object 8">
                        <a:extLst>
                          <a:ext uri="{FF2B5EF4-FFF2-40B4-BE49-F238E27FC236}">
                            <a16:creationId xmlns:a16="http://schemas.microsoft.com/office/drawing/2014/main" id="{0D7DD858-65EC-664F-AE3E-52BEAC10C17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39467" y="4364831"/>
                        <a:ext cx="2793206"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6" name="TextBox 12">
            <a:extLst>
              <a:ext uri="{FF2B5EF4-FFF2-40B4-BE49-F238E27FC236}">
                <a16:creationId xmlns:a16="http://schemas.microsoft.com/office/drawing/2014/main" id="{F56155C9-93FD-BF48-9054-7D28E2031D91}"/>
              </a:ext>
            </a:extLst>
          </p:cNvPr>
          <p:cNvSpPr txBox="1">
            <a:spLocks noChangeArrowheads="1"/>
          </p:cNvSpPr>
          <p:nvPr/>
        </p:nvSpPr>
        <p:spPr bwMode="auto">
          <a:xfrm>
            <a:off x="1616869" y="4021932"/>
            <a:ext cx="198483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1500"/>
              <a:t>Compliance function:</a:t>
            </a:r>
          </a:p>
        </p:txBody>
      </p:sp>
      <p:sp>
        <p:nvSpPr>
          <p:cNvPr id="39947" name="TextBox 13">
            <a:extLst>
              <a:ext uri="{FF2B5EF4-FFF2-40B4-BE49-F238E27FC236}">
                <a16:creationId xmlns:a16="http://schemas.microsoft.com/office/drawing/2014/main" id="{E895741D-9676-E64B-BDA3-D3666242DCC2}"/>
              </a:ext>
            </a:extLst>
          </p:cNvPr>
          <p:cNvSpPr txBox="1">
            <a:spLocks noChangeArrowheads="1"/>
          </p:cNvSpPr>
          <p:nvPr/>
        </p:nvSpPr>
        <p:spPr bwMode="auto">
          <a:xfrm>
            <a:off x="4733926" y="2733675"/>
            <a:ext cx="10967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1500"/>
              <a:t>Relaxation</a:t>
            </a:r>
          </a:p>
        </p:txBody>
      </p:sp>
      <p:sp>
        <p:nvSpPr>
          <p:cNvPr id="39948" name="TextBox 14">
            <a:extLst>
              <a:ext uri="{FF2B5EF4-FFF2-40B4-BE49-F238E27FC236}">
                <a16:creationId xmlns:a16="http://schemas.microsoft.com/office/drawing/2014/main" id="{85D96398-5020-9643-99C8-D7173E638B3B}"/>
              </a:ext>
            </a:extLst>
          </p:cNvPr>
          <p:cNvSpPr txBox="1">
            <a:spLocks noChangeArrowheads="1"/>
          </p:cNvSpPr>
          <p:nvPr/>
        </p:nvSpPr>
        <p:spPr bwMode="auto">
          <a:xfrm>
            <a:off x="4733925" y="4021932"/>
            <a:ext cx="18774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1500"/>
              <a:t>Relaxation function:</a:t>
            </a:r>
          </a:p>
        </p:txBody>
      </p:sp>
      <p:cxnSp>
        <p:nvCxnSpPr>
          <p:cNvPr id="12" name="Straight Connector 11">
            <a:extLst>
              <a:ext uri="{FF2B5EF4-FFF2-40B4-BE49-F238E27FC236}">
                <a16:creationId xmlns:a16="http://schemas.microsoft.com/office/drawing/2014/main" id="{72B604E9-5EE3-2C43-AE01-14E220EEBA88}"/>
              </a:ext>
            </a:extLst>
          </p:cNvPr>
          <p:cNvCxnSpPr>
            <a:cxnSpLocks noChangeShapeType="1"/>
          </p:cNvCxnSpPr>
          <p:nvPr/>
        </p:nvCxnSpPr>
        <p:spPr bwMode="auto">
          <a:xfrm>
            <a:off x="4518422" y="2733675"/>
            <a:ext cx="0" cy="2268141"/>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aphicFrame>
        <p:nvGraphicFramePr>
          <p:cNvPr id="39950" name="Object 15">
            <a:extLst>
              <a:ext uri="{FF2B5EF4-FFF2-40B4-BE49-F238E27FC236}">
                <a16:creationId xmlns:a16="http://schemas.microsoft.com/office/drawing/2014/main" id="{1BC75D9F-2EF2-314E-B771-FC2DFCAFF3E6}"/>
              </a:ext>
            </a:extLst>
          </p:cNvPr>
          <p:cNvGraphicFramePr>
            <a:graphicFrameLocks noChangeAspect="1"/>
          </p:cNvGraphicFramePr>
          <p:nvPr/>
        </p:nvGraphicFramePr>
        <p:xfrm>
          <a:off x="4733925" y="3112294"/>
          <a:ext cx="2882504" cy="490538"/>
        </p:xfrm>
        <a:graphic>
          <a:graphicData uri="http://schemas.openxmlformats.org/presentationml/2006/ole">
            <mc:AlternateContent xmlns:mc="http://schemas.openxmlformats.org/markup-compatibility/2006">
              <mc:Choice xmlns:v="urn:schemas-microsoft-com:vml" Requires="v">
                <p:oleObj spid="_x0000_s47142" name="Equation" r:id="rId15" imgW="2832100" imgH="482600" progId="Equation.3">
                  <p:embed/>
                </p:oleObj>
              </mc:Choice>
              <mc:Fallback>
                <p:oleObj name="Equation" r:id="rId15" imgW="2832100" imgH="482600" progId="Equation.3">
                  <p:embed/>
                  <p:pic>
                    <p:nvPicPr>
                      <p:cNvPr id="39950" name="Object 15">
                        <a:extLst>
                          <a:ext uri="{FF2B5EF4-FFF2-40B4-BE49-F238E27FC236}">
                            <a16:creationId xmlns:a16="http://schemas.microsoft.com/office/drawing/2014/main" id="{1BC75D9F-2EF2-314E-B771-FC2DFCAFF3E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33925" y="3112294"/>
                        <a:ext cx="2882504"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51" name="Object 16">
            <a:extLst>
              <a:ext uri="{FF2B5EF4-FFF2-40B4-BE49-F238E27FC236}">
                <a16:creationId xmlns:a16="http://schemas.microsoft.com/office/drawing/2014/main" id="{CBEE6EE7-DE57-824E-9998-3D66C3ECD23F}"/>
              </a:ext>
            </a:extLst>
          </p:cNvPr>
          <p:cNvGraphicFramePr>
            <a:graphicFrameLocks noChangeAspect="1"/>
          </p:cNvGraphicFramePr>
          <p:nvPr/>
        </p:nvGraphicFramePr>
        <p:xfrm>
          <a:off x="4733925" y="3650456"/>
          <a:ext cx="778669" cy="371475"/>
        </p:xfrm>
        <a:graphic>
          <a:graphicData uri="http://schemas.openxmlformats.org/presentationml/2006/ole">
            <mc:AlternateContent xmlns:mc="http://schemas.openxmlformats.org/markup-compatibility/2006">
              <mc:Choice xmlns:v="urn:schemas-microsoft-com:vml" Requires="v">
                <p:oleObj spid="_x0000_s47143" name="Equation" r:id="rId17" imgW="825500" imgH="393700" progId="Equation.3">
                  <p:embed/>
                </p:oleObj>
              </mc:Choice>
              <mc:Fallback>
                <p:oleObj name="Equation" r:id="rId17" imgW="825500" imgH="393700" progId="Equation.3">
                  <p:embed/>
                  <p:pic>
                    <p:nvPicPr>
                      <p:cNvPr id="39951" name="Object 16">
                        <a:extLst>
                          <a:ext uri="{FF2B5EF4-FFF2-40B4-BE49-F238E27FC236}">
                            <a16:creationId xmlns:a16="http://schemas.microsoft.com/office/drawing/2014/main" id="{CBEE6EE7-DE57-824E-9998-3D66C3ECD23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33925" y="3650456"/>
                        <a:ext cx="778669"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52" name="Object 17">
            <a:extLst>
              <a:ext uri="{FF2B5EF4-FFF2-40B4-BE49-F238E27FC236}">
                <a16:creationId xmlns:a16="http://schemas.microsoft.com/office/drawing/2014/main" id="{3379FBFD-2A9B-544E-B815-649E338CAC2A}"/>
              </a:ext>
            </a:extLst>
          </p:cNvPr>
          <p:cNvGraphicFramePr>
            <a:graphicFrameLocks noChangeAspect="1"/>
          </p:cNvGraphicFramePr>
          <p:nvPr/>
        </p:nvGraphicFramePr>
        <p:xfrm>
          <a:off x="4733925" y="4407694"/>
          <a:ext cx="2753916" cy="485775"/>
        </p:xfrm>
        <a:graphic>
          <a:graphicData uri="http://schemas.openxmlformats.org/presentationml/2006/ole">
            <mc:AlternateContent xmlns:mc="http://schemas.openxmlformats.org/markup-compatibility/2006">
              <mc:Choice xmlns:v="urn:schemas-microsoft-com:vml" Requires="v">
                <p:oleObj spid="_x0000_s47144" name="Equation" r:id="rId19" imgW="3022600" imgH="533400" progId="Equation.3">
                  <p:embed/>
                </p:oleObj>
              </mc:Choice>
              <mc:Fallback>
                <p:oleObj name="Equation" r:id="rId19" imgW="3022600" imgH="533400" progId="Equation.3">
                  <p:embed/>
                  <p:pic>
                    <p:nvPicPr>
                      <p:cNvPr id="39952" name="Object 17">
                        <a:extLst>
                          <a:ext uri="{FF2B5EF4-FFF2-40B4-BE49-F238E27FC236}">
                            <a16:creationId xmlns:a16="http://schemas.microsoft.com/office/drawing/2014/main" id="{3379FBFD-2A9B-544E-B815-649E338CAC2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33925" y="4407694"/>
                        <a:ext cx="2753916"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9953" name="Picture 18">
            <a:extLst>
              <a:ext uri="{FF2B5EF4-FFF2-40B4-BE49-F238E27FC236}">
                <a16:creationId xmlns:a16="http://schemas.microsoft.com/office/drawing/2014/main" id="{AAF15677-A9EC-D54C-9E44-B4F44FA3B0CB}"/>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6362701" y="2013348"/>
            <a:ext cx="1497806" cy="102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DCF65A0A-B29A-7B42-8403-D9740E83EC62}"/>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err="1">
                <a:cs typeface="Arial" panose="020B0604020202020204" pitchFamily="34" charset="0"/>
              </a:rPr>
              <a:t>Mechanistic</a:t>
            </a:r>
            <a:r>
              <a:rPr lang="fr-CH" altLang="ja-JP" sz="2100" b="1" dirty="0">
                <a:cs typeface="Arial" panose="020B0604020202020204" pitchFamily="34" charset="0"/>
              </a:rPr>
              <a:t> </a:t>
            </a:r>
            <a:r>
              <a:rPr lang="fr-CH" altLang="ja-JP" sz="2100" b="1" dirty="0" err="1">
                <a:cs typeface="Arial" panose="020B0604020202020204" pitchFamily="34" charset="0"/>
              </a:rPr>
              <a:t>models</a:t>
            </a:r>
            <a:endParaRPr lang="en-GB" altLang="en-CH" sz="1800" b="1" dirty="0">
              <a:cs typeface="Arial" panose="020B0604020202020204" pitchFamily="34" charset="0"/>
            </a:endParaRPr>
          </a:p>
        </p:txBody>
      </p:sp>
      <p:sp>
        <p:nvSpPr>
          <p:cNvPr id="41986" name="TextBox 5">
            <a:extLst>
              <a:ext uri="{FF2B5EF4-FFF2-40B4-BE49-F238E27FC236}">
                <a16:creationId xmlns:a16="http://schemas.microsoft.com/office/drawing/2014/main" id="{F978B4B0-4C68-104D-93ED-CDA3FCC1F366}"/>
              </a:ext>
            </a:extLst>
          </p:cNvPr>
          <p:cNvSpPr txBox="1">
            <a:spLocks noChangeArrowheads="1"/>
          </p:cNvSpPr>
          <p:nvPr/>
        </p:nvSpPr>
        <p:spPr bwMode="auto">
          <a:xfrm>
            <a:off x="1709738" y="951310"/>
            <a:ext cx="557235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1500"/>
              <a:t>Any combination of Maxwell or Kelvin elements is also possible</a:t>
            </a:r>
          </a:p>
        </p:txBody>
      </p:sp>
      <p:pic>
        <p:nvPicPr>
          <p:cNvPr id="41987" name="Picture 3">
            <a:extLst>
              <a:ext uri="{FF2B5EF4-FFF2-40B4-BE49-F238E27FC236}">
                <a16:creationId xmlns:a16="http://schemas.microsoft.com/office/drawing/2014/main" id="{3007554C-289F-DE41-84CA-27C0653BA6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85888" y="1577579"/>
            <a:ext cx="2382441" cy="167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988" name="Object 4">
            <a:extLst>
              <a:ext uri="{FF2B5EF4-FFF2-40B4-BE49-F238E27FC236}">
                <a16:creationId xmlns:a16="http://schemas.microsoft.com/office/drawing/2014/main" id="{65A85507-AFF1-2E4F-B681-9C2B2AF73F51}"/>
              </a:ext>
            </a:extLst>
          </p:cNvPr>
          <p:cNvGraphicFramePr>
            <a:graphicFrameLocks noChangeAspect="1"/>
          </p:cNvGraphicFramePr>
          <p:nvPr/>
        </p:nvGraphicFramePr>
        <p:xfrm>
          <a:off x="1925241" y="3598069"/>
          <a:ext cx="1933575" cy="679847"/>
        </p:xfrm>
        <a:graphic>
          <a:graphicData uri="http://schemas.openxmlformats.org/presentationml/2006/ole">
            <mc:AlternateContent xmlns:mc="http://schemas.openxmlformats.org/markup-compatibility/2006">
              <mc:Choice xmlns:v="urn:schemas-microsoft-com:vml" Requires="v">
                <p:oleObj spid="_x0000_s49157" name="Equation" r:id="rId5" imgW="1371600" imgH="482600" progId="Equation.3">
                  <p:embed/>
                </p:oleObj>
              </mc:Choice>
              <mc:Fallback>
                <p:oleObj name="Equation" r:id="rId5" imgW="1371600" imgH="482600" progId="Equation.3">
                  <p:embed/>
                  <p:pic>
                    <p:nvPicPr>
                      <p:cNvPr id="41988" name="Object 4">
                        <a:extLst>
                          <a:ext uri="{FF2B5EF4-FFF2-40B4-BE49-F238E27FC236}">
                            <a16:creationId xmlns:a16="http://schemas.microsoft.com/office/drawing/2014/main" id="{65A85507-AFF1-2E4F-B681-9C2B2AF73F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5241" y="3598069"/>
                        <a:ext cx="1933575" cy="67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1989" name="Picture 5">
            <a:extLst>
              <a:ext uri="{FF2B5EF4-FFF2-40B4-BE49-F238E27FC236}">
                <a16:creationId xmlns:a16="http://schemas.microsoft.com/office/drawing/2014/main" id="{FC270E09-F295-C349-BFF2-CDABF8A2953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74319" y="2031207"/>
            <a:ext cx="3780235" cy="224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864F24C3-82F4-F649-8753-EB69372E8612}"/>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a:cs typeface="Arial" panose="020B0604020202020204" pitchFamily="34" charset="0"/>
              </a:rPr>
              <a:t>Last bit on </a:t>
            </a:r>
            <a:r>
              <a:rPr lang="fr-CH" altLang="ja-JP" sz="2100" b="1" dirty="0" err="1">
                <a:cs typeface="Arial" panose="020B0604020202020204" pitchFamily="34" charset="0"/>
              </a:rPr>
              <a:t>theory</a:t>
            </a:r>
            <a:r>
              <a:rPr lang="fr-CH" altLang="ja-JP" sz="2100" b="1" dirty="0">
                <a:cs typeface="Arial" panose="020B0604020202020204" pitchFamily="34" charset="0"/>
              </a:rPr>
              <a:t>: Boltzmann superposition</a:t>
            </a:r>
            <a:endParaRPr lang="en-GB" altLang="en-CH" sz="1800" b="1" dirty="0">
              <a:cs typeface="Arial" panose="020B0604020202020204" pitchFamily="34" charset="0"/>
            </a:endParaRPr>
          </a:p>
        </p:txBody>
      </p:sp>
      <p:sp>
        <p:nvSpPr>
          <p:cNvPr id="44034" name="TextBox 5">
            <a:extLst>
              <a:ext uri="{FF2B5EF4-FFF2-40B4-BE49-F238E27FC236}">
                <a16:creationId xmlns:a16="http://schemas.microsoft.com/office/drawing/2014/main" id="{D9637B36-9734-8F46-8CC9-531AE69CD804}"/>
              </a:ext>
            </a:extLst>
          </p:cNvPr>
          <p:cNvSpPr txBox="1">
            <a:spLocks noChangeArrowheads="1"/>
          </p:cNvSpPr>
          <p:nvPr/>
        </p:nvSpPr>
        <p:spPr bwMode="auto">
          <a:xfrm>
            <a:off x="1143000" y="951310"/>
            <a:ext cx="69191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1500" b="1" dirty="0"/>
              <a:t>Valid for linear viscoelastic materials, small deformations</a:t>
            </a:r>
            <a:r>
              <a:rPr lang="en-US" altLang="en-CH" sz="1500" dirty="0"/>
              <a:t>: the effect of a compound cause is the sum of the effects of the individual causes</a:t>
            </a:r>
          </a:p>
        </p:txBody>
      </p:sp>
      <p:pic>
        <p:nvPicPr>
          <p:cNvPr id="44035" name="Picture 26">
            <a:extLst>
              <a:ext uri="{FF2B5EF4-FFF2-40B4-BE49-F238E27FC236}">
                <a16:creationId xmlns:a16="http://schemas.microsoft.com/office/drawing/2014/main" id="{21CD4A05-AFB7-9F4E-8092-3ADC9A5F13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37110" y="1653778"/>
            <a:ext cx="3492103" cy="1403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28">
            <a:extLst>
              <a:ext uri="{FF2B5EF4-FFF2-40B4-BE49-F238E27FC236}">
                <a16:creationId xmlns:a16="http://schemas.microsoft.com/office/drawing/2014/main" id="{3C70D859-4847-804C-84CE-357E981DBA48}"/>
              </a:ext>
            </a:extLst>
          </p:cNvPr>
          <p:cNvSpPr>
            <a:spLocks noChangeArrowheads="1"/>
          </p:cNvSpPr>
          <p:nvPr/>
        </p:nvSpPr>
        <p:spPr bwMode="auto">
          <a:xfrm>
            <a:off x="1719262" y="3165872"/>
            <a:ext cx="36623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en-CH" sz="1500" dirty="0">
                <a:latin typeface="Symbol" pitchFamily="2" charset="2"/>
              </a:rPr>
              <a:t>e</a:t>
            </a:r>
            <a:r>
              <a:rPr lang="fr-FR" altLang="en-CH" sz="1500" i="1" dirty="0"/>
              <a:t>(</a:t>
            </a:r>
            <a:r>
              <a:rPr lang="fr-FR" altLang="en-CH" sz="1500" dirty="0" err="1"/>
              <a:t>t</a:t>
            </a:r>
            <a:r>
              <a:rPr lang="fr-FR" altLang="en-CH" sz="1500" dirty="0"/>
              <a:t>)=</a:t>
            </a:r>
            <a:r>
              <a:rPr lang="fr-FR" altLang="en-CH" sz="1500" dirty="0">
                <a:latin typeface="Symbol" pitchFamily="2" charset="2"/>
              </a:rPr>
              <a:t>s</a:t>
            </a:r>
            <a:r>
              <a:rPr lang="fr-FR" altLang="en-CH" sz="1500" baseline="-25000" dirty="0"/>
              <a:t>1</a:t>
            </a:r>
            <a:r>
              <a:rPr lang="fr-FR" altLang="en-CH" sz="1500" dirty="0"/>
              <a:t>J(</a:t>
            </a:r>
            <a:r>
              <a:rPr lang="fr-FR" altLang="en-CH" sz="1500" dirty="0" err="1"/>
              <a:t>t</a:t>
            </a:r>
            <a:r>
              <a:rPr lang="fr-FR" altLang="en-CH" sz="1500" dirty="0"/>
              <a:t> - t</a:t>
            </a:r>
            <a:r>
              <a:rPr lang="fr-FR" altLang="en-CH" sz="1500" baseline="-25000" dirty="0"/>
              <a:t>1</a:t>
            </a:r>
            <a:r>
              <a:rPr lang="fr-FR" altLang="en-CH" sz="1500" dirty="0"/>
              <a:t>)	for t</a:t>
            </a:r>
            <a:r>
              <a:rPr lang="fr-FR" altLang="en-CH" sz="1500" baseline="-25000" dirty="0"/>
              <a:t>1</a:t>
            </a:r>
            <a:r>
              <a:rPr lang="fr-FR" altLang="en-CH" sz="1500" dirty="0"/>
              <a:t> &lt; </a:t>
            </a:r>
            <a:r>
              <a:rPr lang="fr-FR" altLang="en-CH" sz="1500" dirty="0" err="1"/>
              <a:t>t</a:t>
            </a:r>
            <a:r>
              <a:rPr lang="fr-FR" altLang="en-CH" sz="1500" dirty="0"/>
              <a:t> &lt; t</a:t>
            </a:r>
            <a:r>
              <a:rPr lang="fr-FR" altLang="en-CH" sz="1500" baseline="-25000" dirty="0"/>
              <a:t>2</a:t>
            </a:r>
            <a:endParaRPr lang="fr-FR" altLang="en-CH" sz="1500" dirty="0"/>
          </a:p>
          <a:p>
            <a:pPr eaLnBrk="1" hangingPunct="1"/>
            <a:r>
              <a:rPr lang="fr-FR" altLang="en-CH" sz="1500" dirty="0">
                <a:latin typeface="Symbol" pitchFamily="2" charset="2"/>
              </a:rPr>
              <a:t>e</a:t>
            </a:r>
            <a:r>
              <a:rPr lang="fr-FR" altLang="en-CH" sz="1500" i="1" dirty="0"/>
              <a:t>(</a:t>
            </a:r>
            <a:r>
              <a:rPr lang="fr-FR" altLang="en-CH" sz="1500" dirty="0" err="1"/>
              <a:t>t</a:t>
            </a:r>
            <a:r>
              <a:rPr lang="fr-FR" altLang="en-CH" sz="1500" dirty="0"/>
              <a:t>)=</a:t>
            </a:r>
            <a:r>
              <a:rPr lang="fr-FR" altLang="en-CH" sz="1500" dirty="0">
                <a:latin typeface="Symbol" pitchFamily="2" charset="2"/>
              </a:rPr>
              <a:t>s</a:t>
            </a:r>
            <a:r>
              <a:rPr lang="fr-FR" altLang="en-CH" sz="1500" baseline="-25000" dirty="0"/>
              <a:t>1</a:t>
            </a:r>
            <a:r>
              <a:rPr lang="fr-FR" altLang="en-CH" sz="1500" dirty="0"/>
              <a:t>J(</a:t>
            </a:r>
            <a:r>
              <a:rPr lang="fr-FR" altLang="en-CH" sz="1500" dirty="0" err="1"/>
              <a:t>t</a:t>
            </a:r>
            <a:r>
              <a:rPr lang="fr-FR" altLang="en-CH" sz="1500" dirty="0"/>
              <a:t> - t</a:t>
            </a:r>
            <a:r>
              <a:rPr lang="fr-FR" altLang="en-CH" sz="1500" baseline="-25000" dirty="0"/>
              <a:t>1</a:t>
            </a:r>
            <a:r>
              <a:rPr lang="fr-FR" altLang="en-CH" sz="1500" dirty="0"/>
              <a:t>) + </a:t>
            </a:r>
            <a:r>
              <a:rPr lang="fr-FR" altLang="en-CH" sz="1500" dirty="0">
                <a:latin typeface="Symbol" pitchFamily="2" charset="2"/>
              </a:rPr>
              <a:t>s</a:t>
            </a:r>
            <a:r>
              <a:rPr lang="fr-FR" altLang="en-CH" sz="1500" baseline="-25000" dirty="0"/>
              <a:t>2</a:t>
            </a:r>
            <a:r>
              <a:rPr lang="fr-FR" altLang="en-CH" sz="1500" dirty="0"/>
              <a:t>J(</a:t>
            </a:r>
            <a:r>
              <a:rPr lang="fr-FR" altLang="en-CH" sz="1500" dirty="0" err="1"/>
              <a:t>t</a:t>
            </a:r>
            <a:r>
              <a:rPr lang="fr-FR" altLang="en-CH" sz="1500" dirty="0"/>
              <a:t> - t</a:t>
            </a:r>
            <a:r>
              <a:rPr lang="fr-FR" altLang="en-CH" sz="1500" baseline="-25000" dirty="0"/>
              <a:t>2</a:t>
            </a:r>
            <a:r>
              <a:rPr lang="fr-FR" altLang="en-CH" sz="1500" dirty="0"/>
              <a:t>) for </a:t>
            </a:r>
            <a:r>
              <a:rPr lang="fr-FR" altLang="en-CH" sz="1500" dirty="0" err="1"/>
              <a:t>t</a:t>
            </a:r>
            <a:r>
              <a:rPr lang="fr-FR" altLang="en-CH" sz="1500" dirty="0"/>
              <a:t>&gt;t</a:t>
            </a:r>
            <a:r>
              <a:rPr lang="fr-FR" altLang="en-CH" sz="1500" baseline="-25000" dirty="0"/>
              <a:t>2</a:t>
            </a:r>
            <a:endParaRPr lang="fr-FR" altLang="en-CH" sz="1500" dirty="0"/>
          </a:p>
        </p:txBody>
      </p:sp>
      <p:graphicFrame>
        <p:nvGraphicFramePr>
          <p:cNvPr id="44037" name="Object 29">
            <a:extLst>
              <a:ext uri="{FF2B5EF4-FFF2-40B4-BE49-F238E27FC236}">
                <a16:creationId xmlns:a16="http://schemas.microsoft.com/office/drawing/2014/main" id="{475879F6-E0BA-5640-A4BF-A6F7BC401941}"/>
              </a:ext>
            </a:extLst>
          </p:cNvPr>
          <p:cNvGraphicFramePr>
            <a:graphicFrameLocks noChangeAspect="1"/>
          </p:cNvGraphicFramePr>
          <p:nvPr/>
        </p:nvGraphicFramePr>
        <p:xfrm>
          <a:off x="1494235" y="4245769"/>
          <a:ext cx="3401615" cy="597694"/>
        </p:xfrm>
        <a:graphic>
          <a:graphicData uri="http://schemas.openxmlformats.org/presentationml/2006/ole">
            <mc:AlternateContent xmlns:mc="http://schemas.openxmlformats.org/markup-compatibility/2006">
              <mc:Choice xmlns:v="urn:schemas-microsoft-com:vml" Requires="v">
                <p:oleObj spid="_x0000_s51209" name="Equation" r:id="rId5" imgW="2603500" imgH="457200" progId="Equation.3">
                  <p:embed/>
                </p:oleObj>
              </mc:Choice>
              <mc:Fallback>
                <p:oleObj name="Equation" r:id="rId5" imgW="2603500" imgH="457200" progId="Equation.3">
                  <p:embed/>
                  <p:pic>
                    <p:nvPicPr>
                      <p:cNvPr id="44037" name="Object 29">
                        <a:extLst>
                          <a:ext uri="{FF2B5EF4-FFF2-40B4-BE49-F238E27FC236}">
                            <a16:creationId xmlns:a16="http://schemas.microsoft.com/office/drawing/2014/main" id="{475879F6-E0BA-5640-A4BF-A6F7BC4019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4235" y="4245769"/>
                        <a:ext cx="3401615" cy="59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8" name="Rectangle 30">
            <a:extLst>
              <a:ext uri="{FF2B5EF4-FFF2-40B4-BE49-F238E27FC236}">
                <a16:creationId xmlns:a16="http://schemas.microsoft.com/office/drawing/2014/main" id="{AACF4538-441D-BF4F-8B1D-9D805D1EA3F9}"/>
              </a:ext>
            </a:extLst>
          </p:cNvPr>
          <p:cNvSpPr>
            <a:spLocks noChangeArrowheads="1"/>
          </p:cNvSpPr>
          <p:nvPr/>
        </p:nvSpPr>
        <p:spPr bwMode="auto">
          <a:xfrm>
            <a:off x="1552575" y="3890963"/>
            <a:ext cx="57070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1500"/>
              <a:t>For very small increments:                               Similarly for stress:</a:t>
            </a:r>
          </a:p>
        </p:txBody>
      </p:sp>
      <p:graphicFrame>
        <p:nvGraphicFramePr>
          <p:cNvPr id="44039" name="Object 33791">
            <a:extLst>
              <a:ext uri="{FF2B5EF4-FFF2-40B4-BE49-F238E27FC236}">
                <a16:creationId xmlns:a16="http://schemas.microsoft.com/office/drawing/2014/main" id="{B4C9A098-32AE-1A43-B985-EA9EE3EB952F}"/>
              </a:ext>
            </a:extLst>
          </p:cNvPr>
          <p:cNvGraphicFramePr>
            <a:graphicFrameLocks noChangeAspect="1"/>
          </p:cNvGraphicFramePr>
          <p:nvPr/>
        </p:nvGraphicFramePr>
        <p:xfrm>
          <a:off x="5450681" y="4245769"/>
          <a:ext cx="2115741" cy="609600"/>
        </p:xfrm>
        <a:graphic>
          <a:graphicData uri="http://schemas.openxmlformats.org/presentationml/2006/ole">
            <mc:AlternateContent xmlns:mc="http://schemas.openxmlformats.org/markup-compatibility/2006">
              <mc:Choice xmlns:v="urn:schemas-microsoft-com:vml" Requires="v">
                <p:oleObj spid="_x0000_s51210" name="Equation" r:id="rId7" imgW="1587500" imgH="457200" progId="Equation.3">
                  <p:embed/>
                </p:oleObj>
              </mc:Choice>
              <mc:Fallback>
                <p:oleObj name="Equation" r:id="rId7" imgW="1587500" imgH="457200" progId="Equation.3">
                  <p:embed/>
                  <p:pic>
                    <p:nvPicPr>
                      <p:cNvPr id="44039" name="Object 33791">
                        <a:extLst>
                          <a:ext uri="{FF2B5EF4-FFF2-40B4-BE49-F238E27FC236}">
                            <a16:creationId xmlns:a16="http://schemas.microsoft.com/office/drawing/2014/main" id="{B4C9A098-32AE-1A43-B985-EA9EE3EB95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0681" y="4245769"/>
                        <a:ext cx="211574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FD4A6BEF-9917-0D42-AF75-4543E95554FB}"/>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err="1">
                <a:cs typeface="Arial" panose="020B0604020202020204" pitchFamily="34" charset="0"/>
              </a:rPr>
              <a:t>Summary</a:t>
            </a:r>
            <a:r>
              <a:rPr lang="fr-CH" altLang="ja-JP" sz="2100" b="1" dirty="0">
                <a:cs typeface="Arial" panose="020B0604020202020204" pitchFamily="34" charset="0"/>
              </a:rPr>
              <a:t> for the </a:t>
            </a:r>
            <a:r>
              <a:rPr lang="fr-CH" altLang="ja-JP" sz="2100" b="1" dirty="0" err="1">
                <a:cs typeface="Arial" panose="020B0604020202020204" pitchFamily="34" charset="0"/>
              </a:rPr>
              <a:t>models</a:t>
            </a:r>
            <a:endParaRPr lang="en-GB" altLang="en-CH" sz="1800" b="1" dirty="0">
              <a:cs typeface="Arial" panose="020B0604020202020204" pitchFamily="34" charset="0"/>
            </a:endParaRPr>
          </a:p>
        </p:txBody>
      </p:sp>
      <p:graphicFrame>
        <p:nvGraphicFramePr>
          <p:cNvPr id="46082" name="Object 1">
            <a:extLst>
              <a:ext uri="{FF2B5EF4-FFF2-40B4-BE49-F238E27FC236}">
                <a16:creationId xmlns:a16="http://schemas.microsoft.com/office/drawing/2014/main" id="{AF63BF70-8E49-0744-87F3-673CA8D2FEB3}"/>
              </a:ext>
            </a:extLst>
          </p:cNvPr>
          <p:cNvGraphicFramePr>
            <a:graphicFrameLocks noChangeAspect="1"/>
          </p:cNvGraphicFramePr>
          <p:nvPr/>
        </p:nvGraphicFramePr>
        <p:xfrm>
          <a:off x="1439467" y="1653779"/>
          <a:ext cx="2917031" cy="696515"/>
        </p:xfrm>
        <a:graphic>
          <a:graphicData uri="http://schemas.openxmlformats.org/presentationml/2006/ole">
            <mc:AlternateContent xmlns:mc="http://schemas.openxmlformats.org/markup-compatibility/2006">
              <mc:Choice xmlns:v="urn:schemas-microsoft-com:vml" Requires="v">
                <p:oleObj spid="_x0000_s53257" name="Equation" r:id="rId4" imgW="1968500" imgH="469900" progId="Equation.3">
                  <p:embed/>
                </p:oleObj>
              </mc:Choice>
              <mc:Fallback>
                <p:oleObj name="Equation" r:id="rId4" imgW="1968500" imgH="469900" progId="Equation.3">
                  <p:embed/>
                  <p:pic>
                    <p:nvPicPr>
                      <p:cNvPr id="46082" name="Object 1">
                        <a:extLst>
                          <a:ext uri="{FF2B5EF4-FFF2-40B4-BE49-F238E27FC236}">
                            <a16:creationId xmlns:a16="http://schemas.microsoft.com/office/drawing/2014/main" id="{AF63BF70-8E49-0744-87F3-673CA8D2FE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9467" y="1653779"/>
                        <a:ext cx="2917031" cy="69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83" name="Object 2">
            <a:extLst>
              <a:ext uri="{FF2B5EF4-FFF2-40B4-BE49-F238E27FC236}">
                <a16:creationId xmlns:a16="http://schemas.microsoft.com/office/drawing/2014/main" id="{8E9918FA-CACB-0941-A793-02BC13B63BC4}"/>
              </a:ext>
            </a:extLst>
          </p:cNvPr>
          <p:cNvGraphicFramePr>
            <a:graphicFrameLocks noChangeAspect="1"/>
          </p:cNvGraphicFramePr>
          <p:nvPr/>
        </p:nvGraphicFramePr>
        <p:xfrm>
          <a:off x="1438275" y="2895600"/>
          <a:ext cx="3112294" cy="702469"/>
        </p:xfrm>
        <a:graphic>
          <a:graphicData uri="http://schemas.openxmlformats.org/presentationml/2006/ole">
            <mc:AlternateContent xmlns:mc="http://schemas.openxmlformats.org/markup-compatibility/2006">
              <mc:Choice xmlns:v="urn:schemas-microsoft-com:vml" Requires="v">
                <p:oleObj spid="_x0000_s53258" name="Equation" r:id="rId6" imgW="2082800" imgH="469900" progId="Equation.3">
                  <p:embed/>
                </p:oleObj>
              </mc:Choice>
              <mc:Fallback>
                <p:oleObj name="Equation" r:id="rId6" imgW="2082800" imgH="469900" progId="Equation.3">
                  <p:embed/>
                  <p:pic>
                    <p:nvPicPr>
                      <p:cNvPr id="46083" name="Object 2">
                        <a:extLst>
                          <a:ext uri="{FF2B5EF4-FFF2-40B4-BE49-F238E27FC236}">
                            <a16:creationId xmlns:a16="http://schemas.microsoft.com/office/drawing/2014/main" id="{8E9918FA-CACB-0941-A793-02BC13B63B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8275" y="2895600"/>
                        <a:ext cx="3112294"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4" name="TextBox 3">
            <a:extLst>
              <a:ext uri="{FF2B5EF4-FFF2-40B4-BE49-F238E27FC236}">
                <a16:creationId xmlns:a16="http://schemas.microsoft.com/office/drawing/2014/main" id="{95C35D2D-8C14-7342-81D8-C2EB228AA6DB}"/>
              </a:ext>
            </a:extLst>
          </p:cNvPr>
          <p:cNvSpPr txBox="1">
            <a:spLocks noChangeArrowheads="1"/>
          </p:cNvSpPr>
          <p:nvPr/>
        </p:nvSpPr>
        <p:spPr bwMode="auto">
          <a:xfrm>
            <a:off x="1331119" y="1221582"/>
            <a:ext cx="422743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1500"/>
              <a:t>For any solicitation in stress, strain is found as: </a:t>
            </a:r>
          </a:p>
        </p:txBody>
      </p:sp>
      <p:sp>
        <p:nvSpPr>
          <p:cNvPr id="46085" name="TextBox 6">
            <a:extLst>
              <a:ext uri="{FF2B5EF4-FFF2-40B4-BE49-F238E27FC236}">
                <a16:creationId xmlns:a16="http://schemas.microsoft.com/office/drawing/2014/main" id="{D57B42CC-DC77-6F47-B75D-9211A81EA82F}"/>
              </a:ext>
            </a:extLst>
          </p:cNvPr>
          <p:cNvSpPr txBox="1">
            <a:spLocks noChangeArrowheads="1"/>
          </p:cNvSpPr>
          <p:nvPr/>
        </p:nvSpPr>
        <p:spPr bwMode="auto">
          <a:xfrm>
            <a:off x="1331119" y="2541985"/>
            <a:ext cx="422743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1500"/>
              <a:t>For any solicitation in strain, stress is found as: </a:t>
            </a:r>
          </a:p>
        </p:txBody>
      </p:sp>
      <p:sp>
        <p:nvSpPr>
          <p:cNvPr id="46086" name="TextBox 7">
            <a:extLst>
              <a:ext uri="{FF2B5EF4-FFF2-40B4-BE49-F238E27FC236}">
                <a16:creationId xmlns:a16="http://schemas.microsoft.com/office/drawing/2014/main" id="{E518E27F-1781-5747-9E6C-5DBD9F84FA8E}"/>
              </a:ext>
            </a:extLst>
          </p:cNvPr>
          <p:cNvSpPr txBox="1">
            <a:spLocks noChangeArrowheads="1"/>
          </p:cNvSpPr>
          <p:nvPr/>
        </p:nvSpPr>
        <p:spPr bwMode="auto">
          <a:xfrm>
            <a:off x="1438274" y="3921919"/>
            <a:ext cx="692655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1500" dirty="0"/>
              <a:t>So, for prediction of behavior, we need to identify the functions J and R characterizing the material, then we can take care of all types of material history.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555E7190-22E8-E642-AAEF-93EB77E181E3}"/>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err="1">
                <a:cs typeface="Arial" panose="020B0604020202020204" pitchFamily="34" charset="0"/>
              </a:rPr>
              <a:t>Characterization</a:t>
            </a:r>
            <a:r>
              <a:rPr lang="fr-CH" altLang="ja-JP" sz="2100" b="1" dirty="0">
                <a:cs typeface="Arial" panose="020B0604020202020204" pitchFamily="34" charset="0"/>
              </a:rPr>
              <a:t> </a:t>
            </a:r>
            <a:r>
              <a:rPr lang="fr-CH" altLang="ja-JP" sz="2100" b="1" dirty="0" err="1">
                <a:cs typeface="Arial" panose="020B0604020202020204" pitchFamily="34" charset="0"/>
              </a:rPr>
              <a:t>methods</a:t>
            </a:r>
            <a:endParaRPr lang="en-GB" altLang="en-CH" sz="1800" b="1" dirty="0">
              <a:cs typeface="Arial" panose="020B0604020202020204" pitchFamily="34" charset="0"/>
            </a:endParaRPr>
          </a:p>
        </p:txBody>
      </p:sp>
      <p:sp>
        <p:nvSpPr>
          <p:cNvPr id="48130" name="Rectangle 3">
            <a:extLst>
              <a:ext uri="{FF2B5EF4-FFF2-40B4-BE49-F238E27FC236}">
                <a16:creationId xmlns:a16="http://schemas.microsoft.com/office/drawing/2014/main" id="{38E5B36D-D7CA-6148-9858-C30D919D5862}"/>
              </a:ext>
            </a:extLst>
          </p:cNvPr>
          <p:cNvSpPr>
            <a:spLocks noChangeArrowheads="1"/>
          </p:cNvSpPr>
          <p:nvPr/>
        </p:nvSpPr>
        <p:spPr bwMode="auto">
          <a:xfrm>
            <a:off x="1143000" y="951310"/>
            <a:ext cx="6858000" cy="297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GB" altLang="en-CH" sz="1350" dirty="0">
                <a:cs typeface="Arial" panose="020B0604020202020204" pitchFamily="34" charset="0"/>
              </a:rPr>
              <a:t>Mechanical tests are mostly used: force or torque is applied, and strain is measured versus t. The tests are either static, or dynamic with oscillatory stress or strain. To explore wide ranges of time or frequency, some tricks have been devised (time temperature equivalence), or several methods are used.</a:t>
            </a:r>
          </a:p>
          <a:p>
            <a:pPr eaLnBrk="1" hangingPunct="1">
              <a:spcBef>
                <a:spcPct val="20000"/>
              </a:spcBef>
            </a:pPr>
            <a:endParaRPr lang="en-GB" altLang="en-CH" sz="1350" dirty="0">
              <a:cs typeface="Arial" panose="020B0604020202020204" pitchFamily="34" charset="0"/>
            </a:endParaRPr>
          </a:p>
          <a:p>
            <a:pPr eaLnBrk="1" hangingPunct="1">
              <a:spcBef>
                <a:spcPct val="20000"/>
              </a:spcBef>
            </a:pPr>
            <a:endParaRPr lang="en-GB" altLang="en-CH" sz="1350" dirty="0">
              <a:cs typeface="Arial" panose="020B0604020202020204" pitchFamily="34" charset="0"/>
            </a:endParaRPr>
          </a:p>
          <a:p>
            <a:pPr eaLnBrk="1" hangingPunct="1">
              <a:spcBef>
                <a:spcPct val="20000"/>
              </a:spcBef>
            </a:pPr>
            <a:endParaRPr lang="en-GB" altLang="en-CH" sz="1350" dirty="0">
              <a:cs typeface="Arial" panose="020B0604020202020204" pitchFamily="34" charset="0"/>
            </a:endParaRPr>
          </a:p>
        </p:txBody>
      </p:sp>
      <p:pic>
        <p:nvPicPr>
          <p:cNvPr id="48131" name="Picture 1" descr="Screen Shot 2015-08-12 at 12.10.13 PM.png">
            <a:extLst>
              <a:ext uri="{FF2B5EF4-FFF2-40B4-BE49-F238E27FC236}">
                <a16:creationId xmlns:a16="http://schemas.microsoft.com/office/drawing/2014/main" id="{7A4779C5-EB3D-5B43-901D-AE4D69B0A8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1385" y="2247901"/>
            <a:ext cx="5804297" cy="246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Box 2">
            <a:extLst>
              <a:ext uri="{FF2B5EF4-FFF2-40B4-BE49-F238E27FC236}">
                <a16:creationId xmlns:a16="http://schemas.microsoft.com/office/drawing/2014/main" id="{D098B3C1-F088-A349-A21C-DB9C31E59B5B}"/>
              </a:ext>
            </a:extLst>
          </p:cNvPr>
          <p:cNvSpPr txBox="1">
            <a:spLocks noChangeArrowheads="1"/>
          </p:cNvSpPr>
          <p:nvPr/>
        </p:nvSpPr>
        <p:spPr bwMode="auto">
          <a:xfrm>
            <a:off x="7006829" y="4870848"/>
            <a:ext cx="95731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750"/>
              <a:t>From Lakes, 2009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75AC8067-9552-A14F-9994-DCE6E56149B8}"/>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err="1">
                <a:cs typeface="Arial" panose="020B0604020202020204" pitchFamily="34" charset="0"/>
              </a:rPr>
              <a:t>Creep</a:t>
            </a:r>
            <a:r>
              <a:rPr lang="fr-CH" altLang="ja-JP" sz="2100" b="1" dirty="0">
                <a:cs typeface="Arial" panose="020B0604020202020204" pitchFamily="34" charset="0"/>
              </a:rPr>
              <a:t>, relaxation</a:t>
            </a:r>
            <a:endParaRPr lang="en-GB" altLang="en-CH" sz="1800" b="1" dirty="0">
              <a:cs typeface="Arial" panose="020B0604020202020204" pitchFamily="34" charset="0"/>
            </a:endParaRPr>
          </a:p>
        </p:txBody>
      </p:sp>
      <p:sp>
        <p:nvSpPr>
          <p:cNvPr id="21506" name="Rectangle 3">
            <a:extLst>
              <a:ext uri="{FF2B5EF4-FFF2-40B4-BE49-F238E27FC236}">
                <a16:creationId xmlns:a16="http://schemas.microsoft.com/office/drawing/2014/main" id="{1F334B74-1909-7D43-89F0-F822BFFE11E0}"/>
              </a:ext>
            </a:extLst>
          </p:cNvPr>
          <p:cNvSpPr>
            <a:spLocks noChangeArrowheads="1"/>
          </p:cNvSpPr>
          <p:nvPr/>
        </p:nvSpPr>
        <p:spPr bwMode="auto">
          <a:xfrm>
            <a:off x="228600" y="1009265"/>
            <a:ext cx="4118020" cy="2977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14313" indent="-214313">
              <a:spcBef>
                <a:spcPct val="20000"/>
              </a:spcBef>
              <a:buFontTx/>
              <a:buChar char="-"/>
              <a:defRPr/>
            </a:pPr>
            <a:r>
              <a:rPr lang="en-GB" dirty="0">
                <a:latin typeface="Arial" panose="020B0604020202020204" pitchFamily="34" charset="0"/>
                <a:ea typeface="ＭＳ Ｐゴシック" charset="0"/>
                <a:cs typeface="Arial" panose="020B0604020202020204" pitchFamily="34" charset="0"/>
              </a:rPr>
              <a:t>Constant stress applied with calibrated dead weights, levers or hydraulic systems for stiff materials (concrete). Specimens of biological origin or some polymers need to be preconditioned by cycling first to obtain reproducible results. </a:t>
            </a:r>
          </a:p>
          <a:p>
            <a:pPr marL="214313" indent="-214313">
              <a:spcBef>
                <a:spcPct val="20000"/>
              </a:spcBef>
              <a:buFontTx/>
              <a:buChar char="-"/>
              <a:defRPr/>
            </a:pPr>
            <a:r>
              <a:rPr lang="en-GB" dirty="0">
                <a:latin typeface="Arial" panose="020B0604020202020204" pitchFamily="34" charset="0"/>
                <a:ea typeface="ＭＳ Ｐゴシック" charset="0"/>
                <a:cs typeface="Arial" panose="020B0604020202020204" pitchFamily="34" charset="0"/>
              </a:rPr>
              <a:t>Issues: long time needed to cover several decades (11 days for 5 decades), and caution to ensure proper gripping for uniform stress</a:t>
            </a:r>
          </a:p>
          <a:p>
            <a:pPr marL="214313" indent="-214313">
              <a:spcBef>
                <a:spcPct val="20000"/>
              </a:spcBef>
              <a:buFontTx/>
              <a:buChar char="-"/>
              <a:defRPr/>
            </a:pPr>
            <a:r>
              <a:rPr lang="en-GB" dirty="0">
                <a:latin typeface="Arial" panose="020B0604020202020204" pitchFamily="34" charset="0"/>
                <a:ea typeface="ＭＳ Ｐゴシック" charset="0"/>
                <a:cs typeface="Arial" panose="020B0604020202020204" pitchFamily="34" charset="0"/>
              </a:rPr>
              <a:t>Possible to measure nonlinear viscoelasticity: creep at various stress levels, followed by recovery.</a:t>
            </a:r>
            <a:endParaRPr lang="en-GB" i="1" dirty="0">
              <a:latin typeface="Comic Sans MS" charset="0"/>
              <a:ea typeface="ＭＳ Ｐゴシック" charset="0"/>
              <a:cs typeface="ＭＳ Ｐゴシック" charset="0"/>
            </a:endParaRPr>
          </a:p>
          <a:p>
            <a:pPr marL="214313" indent="-214313">
              <a:spcBef>
                <a:spcPct val="20000"/>
              </a:spcBef>
              <a:buFontTx/>
              <a:buChar char="-"/>
              <a:defRPr/>
            </a:pPr>
            <a:r>
              <a:rPr lang="en-GB" dirty="0">
                <a:latin typeface="Arial" panose="020B0604020202020204" pitchFamily="34" charset="0"/>
                <a:ea typeface="ＭＳ Ｐゴシック" charset="0"/>
                <a:cs typeface="Arial" panose="020B0604020202020204" pitchFamily="34" charset="0"/>
              </a:rPr>
              <a:t>In case of Quasi Linear viscoelasticity, J(t, </a:t>
            </a:r>
            <a:r>
              <a:rPr lang="en-GB" i="1" dirty="0">
                <a:latin typeface="Symbol" charset="2"/>
                <a:ea typeface="ＭＳ Ｐゴシック" charset="0"/>
                <a:cs typeface="Symbol" charset="2"/>
              </a:rPr>
              <a:t>s</a:t>
            </a:r>
            <a:r>
              <a:rPr lang="en-GB" dirty="0">
                <a:latin typeface="Arial" panose="020B0604020202020204" pitchFamily="34" charset="0"/>
                <a:ea typeface="ＭＳ Ｐゴシック" charset="0"/>
                <a:cs typeface="Arial" panose="020B0604020202020204" pitchFamily="34" charset="0"/>
              </a:rPr>
              <a:t>)=J(t) f(</a:t>
            </a:r>
            <a:r>
              <a:rPr lang="en-GB" i="1" dirty="0">
                <a:latin typeface="Symbol" charset="2"/>
                <a:ea typeface="ＭＳ Ｐゴシック" charset="0"/>
                <a:cs typeface="Symbol" charset="2"/>
              </a:rPr>
              <a:t>s</a:t>
            </a:r>
            <a:r>
              <a:rPr lang="en-GB" dirty="0">
                <a:latin typeface="Arial" panose="020B0604020202020204" pitchFamily="34" charset="0"/>
                <a:ea typeface="ＭＳ Ｐゴシック" charset="0"/>
                <a:cs typeface="Arial" panose="020B0604020202020204" pitchFamily="34" charset="0"/>
              </a:rPr>
              <a:t>)</a:t>
            </a:r>
          </a:p>
          <a:p>
            <a:pPr marL="214313" indent="-214313">
              <a:spcBef>
                <a:spcPct val="20000"/>
              </a:spcBef>
              <a:buFontTx/>
              <a:buChar char="-"/>
              <a:defRPr/>
            </a:pPr>
            <a:r>
              <a:rPr lang="en-GB" dirty="0">
                <a:latin typeface="Arial" panose="020B0604020202020204" pitchFamily="34" charset="0"/>
                <a:ea typeface="ＭＳ Ｐゴシック" charset="0"/>
                <a:cs typeface="Arial" panose="020B0604020202020204" pitchFamily="34" charset="0"/>
              </a:rPr>
              <a:t>Strain measurement is performed using LVDT, extensometer or strain gauges</a:t>
            </a:r>
          </a:p>
          <a:p>
            <a:pPr>
              <a:spcBef>
                <a:spcPct val="20000"/>
              </a:spcBef>
              <a:defRPr/>
            </a:pPr>
            <a:r>
              <a:rPr lang="en-GB" i="1" dirty="0">
                <a:latin typeface="Comic Sans MS" charset="0"/>
                <a:ea typeface="ＭＳ Ｐゴシック" charset="0"/>
                <a:cs typeface="ＭＳ Ｐゴシック" charset="0"/>
              </a:rPr>
              <a:t> </a:t>
            </a:r>
          </a:p>
          <a:p>
            <a:pPr>
              <a:spcBef>
                <a:spcPct val="20000"/>
              </a:spcBef>
              <a:defRPr/>
            </a:pPr>
            <a:endParaRPr lang="en-GB" i="1" dirty="0">
              <a:latin typeface="Comic Sans MS" charset="0"/>
              <a:ea typeface="ＭＳ Ｐゴシック" charset="0"/>
              <a:cs typeface="ＭＳ Ｐゴシック" charset="0"/>
            </a:endParaRPr>
          </a:p>
          <a:p>
            <a:pPr>
              <a:spcBef>
                <a:spcPct val="20000"/>
              </a:spcBef>
              <a:defRPr/>
            </a:pPr>
            <a:endParaRPr lang="en-GB" i="1" dirty="0">
              <a:latin typeface="Comic Sans MS" charset="0"/>
              <a:ea typeface="ＭＳ Ｐゴシック" charset="0"/>
              <a:cs typeface="ＭＳ Ｐゴシック" charset="0"/>
            </a:endParaRPr>
          </a:p>
        </p:txBody>
      </p:sp>
      <p:pic>
        <p:nvPicPr>
          <p:cNvPr id="50179" name="Picture 3" descr="Screen Shot 2015-08-12 at 12.29.51 PM.png">
            <a:extLst>
              <a:ext uri="{FF2B5EF4-FFF2-40B4-BE49-F238E27FC236}">
                <a16:creationId xmlns:a16="http://schemas.microsoft.com/office/drawing/2014/main" id="{DDE6B955-0F7F-DB47-A953-886D2F139B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1928" y="1189442"/>
            <a:ext cx="2431256" cy="565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039DE24-1D4D-934E-9D0E-2C32DF945F49}"/>
              </a:ext>
            </a:extLst>
          </p:cNvPr>
          <p:cNvPicPr>
            <a:picLocks noChangeAspect="1"/>
          </p:cNvPicPr>
          <p:nvPr/>
        </p:nvPicPr>
        <p:blipFill>
          <a:blip r:embed="rId4"/>
          <a:stretch>
            <a:fillRect/>
          </a:stretch>
        </p:blipFill>
        <p:spPr>
          <a:xfrm>
            <a:off x="4277003" y="2144331"/>
            <a:ext cx="4801081" cy="269293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023A4560-DBF9-A641-8E14-6725E57B16B9}"/>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a:cs typeface="Arial" panose="020B0604020202020204" pitchFamily="34" charset="0"/>
              </a:rPr>
              <a:t>Creep/Recovery experiments</a:t>
            </a:r>
            <a:endParaRPr lang="en-GB" altLang="en-CH" sz="1800" b="1">
              <a:cs typeface="Arial" panose="020B0604020202020204" pitchFamily="34" charset="0"/>
            </a:endParaRPr>
          </a:p>
        </p:txBody>
      </p:sp>
      <p:sp>
        <p:nvSpPr>
          <p:cNvPr id="52226" name="Rectangle 3">
            <a:extLst>
              <a:ext uri="{FF2B5EF4-FFF2-40B4-BE49-F238E27FC236}">
                <a16:creationId xmlns:a16="http://schemas.microsoft.com/office/drawing/2014/main" id="{0C084CA0-4FF9-474D-B9BA-98F8B7A90CB1}"/>
              </a:ext>
            </a:extLst>
          </p:cNvPr>
          <p:cNvSpPr>
            <a:spLocks noChangeArrowheads="1"/>
          </p:cNvSpPr>
          <p:nvPr/>
        </p:nvSpPr>
        <p:spPr bwMode="auto">
          <a:xfrm>
            <a:off x="1547812" y="951310"/>
            <a:ext cx="5940029"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GB" altLang="en-CH" sz="1350" dirty="0">
                <a:cs typeface="Arial" panose="020B0604020202020204" pitchFamily="34" charset="0"/>
              </a:rPr>
              <a:t>Above a certain level of stress, the material is irreversibly deformed (</a:t>
            </a:r>
            <a:r>
              <a:rPr lang="en-GB" altLang="en-US" sz="1350" dirty="0">
                <a:cs typeface="Arial" panose="020B0604020202020204" pitchFamily="34" charset="0"/>
              </a:rPr>
              <a:t>“</a:t>
            </a:r>
            <a:r>
              <a:rPr lang="en-GB" altLang="en-CH" sz="1350" dirty="0">
                <a:cs typeface="Arial" panose="020B0604020202020204" pitchFamily="34" charset="0"/>
              </a:rPr>
              <a:t>plastic deformation</a:t>
            </a:r>
            <a:r>
              <a:rPr lang="en-GB" altLang="en-US" sz="1350" dirty="0">
                <a:cs typeface="Arial" panose="020B0604020202020204" pitchFamily="34" charset="0"/>
              </a:rPr>
              <a:t>”</a:t>
            </a:r>
            <a:r>
              <a:rPr lang="en-GB" altLang="en-CH" sz="1350" dirty="0">
                <a:cs typeface="Arial" panose="020B0604020202020204" pitchFamily="34" charset="0"/>
              </a:rPr>
              <a:t>) and the recovery is not full.</a:t>
            </a:r>
          </a:p>
          <a:p>
            <a:pPr eaLnBrk="1" hangingPunct="1">
              <a:spcBef>
                <a:spcPct val="20000"/>
              </a:spcBef>
            </a:pPr>
            <a:endParaRPr lang="en-GB" altLang="en-CH" sz="1350" dirty="0">
              <a:cs typeface="Arial" panose="020B0604020202020204" pitchFamily="34" charset="0"/>
            </a:endParaRPr>
          </a:p>
        </p:txBody>
      </p:sp>
      <p:pic>
        <p:nvPicPr>
          <p:cNvPr id="52227" name="Picture 2" descr="Screen Shot 2015-08-14 at 11.30.06 AM.png">
            <a:extLst>
              <a:ext uri="{FF2B5EF4-FFF2-40B4-BE49-F238E27FC236}">
                <a16:creationId xmlns:a16="http://schemas.microsoft.com/office/drawing/2014/main" id="{D59EAD50-F289-3D4B-BC26-42BBEDEF48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5888" y="1491853"/>
            <a:ext cx="3674269"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Box 3">
            <a:extLst>
              <a:ext uri="{FF2B5EF4-FFF2-40B4-BE49-F238E27FC236}">
                <a16:creationId xmlns:a16="http://schemas.microsoft.com/office/drawing/2014/main" id="{75FBFFE1-8989-FF47-9E03-BE267F30BE38}"/>
              </a:ext>
            </a:extLst>
          </p:cNvPr>
          <p:cNvSpPr txBox="1">
            <a:spLocks noChangeArrowheads="1"/>
          </p:cNvSpPr>
          <p:nvPr/>
        </p:nvSpPr>
        <p:spPr bwMode="auto">
          <a:xfrm>
            <a:off x="1871663" y="4786313"/>
            <a:ext cx="1353256"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750"/>
              <a:t>From TA instruments slides</a:t>
            </a:r>
          </a:p>
        </p:txBody>
      </p:sp>
      <p:sp>
        <p:nvSpPr>
          <p:cNvPr id="52229" name="TextBox 4">
            <a:extLst>
              <a:ext uri="{FF2B5EF4-FFF2-40B4-BE49-F238E27FC236}">
                <a16:creationId xmlns:a16="http://schemas.microsoft.com/office/drawing/2014/main" id="{859DAEFE-8E6B-4E4B-A57D-0146769F9DBB}"/>
              </a:ext>
            </a:extLst>
          </p:cNvPr>
          <p:cNvSpPr txBox="1">
            <a:spLocks noChangeArrowheads="1"/>
          </p:cNvSpPr>
          <p:nvPr/>
        </p:nvSpPr>
        <p:spPr bwMode="auto">
          <a:xfrm>
            <a:off x="5381625" y="1924050"/>
            <a:ext cx="24848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1200">
                <a:cs typeface="Arial" panose="020B0604020202020204" pitchFamily="34" charset="0"/>
              </a:rPr>
              <a:t>Succesive creep/recovery tests are needed to determine the threshold stress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B3457291-5DA8-5142-80F2-E740523EA4F5}"/>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err="1">
                <a:cs typeface="Arial" panose="020B0604020202020204" pitchFamily="34" charset="0"/>
              </a:rPr>
              <a:t>Creep</a:t>
            </a:r>
            <a:r>
              <a:rPr lang="fr-CH" altLang="ja-JP" sz="2100" b="1" dirty="0">
                <a:cs typeface="Arial" panose="020B0604020202020204" pitchFamily="34" charset="0"/>
              </a:rPr>
              <a:t>/</a:t>
            </a:r>
            <a:r>
              <a:rPr lang="fr-CH" altLang="ja-JP" sz="2100" b="1" dirty="0" err="1">
                <a:cs typeface="Arial" panose="020B0604020202020204" pitchFamily="34" charset="0"/>
              </a:rPr>
              <a:t>Recovery</a:t>
            </a:r>
            <a:r>
              <a:rPr lang="fr-CH" altLang="ja-JP" sz="2100" b="1" dirty="0">
                <a:cs typeface="Arial" panose="020B0604020202020204" pitchFamily="34" charset="0"/>
              </a:rPr>
              <a:t> </a:t>
            </a:r>
            <a:r>
              <a:rPr lang="fr-CH" altLang="ja-JP" sz="2100" b="1" dirty="0" err="1">
                <a:cs typeface="Arial" panose="020B0604020202020204" pitchFamily="34" charset="0"/>
              </a:rPr>
              <a:t>experiments</a:t>
            </a:r>
            <a:endParaRPr lang="en-GB" altLang="en-CH" sz="1800" b="1" dirty="0">
              <a:cs typeface="Arial" panose="020B0604020202020204" pitchFamily="34" charset="0"/>
            </a:endParaRPr>
          </a:p>
        </p:txBody>
      </p:sp>
      <p:sp>
        <p:nvSpPr>
          <p:cNvPr id="54274" name="Rectangle 3">
            <a:extLst>
              <a:ext uri="{FF2B5EF4-FFF2-40B4-BE49-F238E27FC236}">
                <a16:creationId xmlns:a16="http://schemas.microsoft.com/office/drawing/2014/main" id="{8AD8E0A4-AFC4-9041-A573-7D7ACCEF8C85}"/>
              </a:ext>
            </a:extLst>
          </p:cNvPr>
          <p:cNvSpPr>
            <a:spLocks noChangeArrowheads="1"/>
          </p:cNvSpPr>
          <p:nvPr/>
        </p:nvSpPr>
        <p:spPr bwMode="auto">
          <a:xfrm>
            <a:off x="1547812" y="951310"/>
            <a:ext cx="5940029"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GB" altLang="en-CH" sz="1350" i="1">
                <a:cs typeface="Arial" panose="020B0604020202020204" pitchFamily="34" charset="0"/>
              </a:rPr>
              <a:t>EXAMPLE: HDPE </a:t>
            </a:r>
          </a:p>
          <a:p>
            <a:pPr eaLnBrk="1" hangingPunct="1">
              <a:spcBef>
                <a:spcPct val="20000"/>
              </a:spcBef>
            </a:pPr>
            <a:endParaRPr lang="en-GB" altLang="en-CH" sz="1350" i="1">
              <a:cs typeface="Arial" panose="020B0604020202020204" pitchFamily="34" charset="0"/>
            </a:endParaRPr>
          </a:p>
        </p:txBody>
      </p:sp>
      <p:sp>
        <p:nvSpPr>
          <p:cNvPr id="54275" name="TextBox 3">
            <a:extLst>
              <a:ext uri="{FF2B5EF4-FFF2-40B4-BE49-F238E27FC236}">
                <a16:creationId xmlns:a16="http://schemas.microsoft.com/office/drawing/2014/main" id="{C15FC163-93DD-8248-AA40-8CD7AF180369}"/>
              </a:ext>
            </a:extLst>
          </p:cNvPr>
          <p:cNvSpPr txBox="1">
            <a:spLocks noChangeArrowheads="1"/>
          </p:cNvSpPr>
          <p:nvPr/>
        </p:nvSpPr>
        <p:spPr bwMode="auto">
          <a:xfrm>
            <a:off x="1871663" y="4786313"/>
            <a:ext cx="1353256"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750"/>
              <a:t>From TA instruments slides</a:t>
            </a:r>
          </a:p>
        </p:txBody>
      </p:sp>
      <p:pic>
        <p:nvPicPr>
          <p:cNvPr id="54276" name="Picture 1" descr="Screen Shot 2015-08-14 at 11.35.18 AM.png">
            <a:extLst>
              <a:ext uri="{FF2B5EF4-FFF2-40B4-BE49-F238E27FC236}">
                <a16:creationId xmlns:a16="http://schemas.microsoft.com/office/drawing/2014/main" id="{BE9A4D51-4B37-9947-A965-E1693B7FE2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3587" y="1478757"/>
            <a:ext cx="4644629" cy="326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AE9CC262-C302-D442-9FD1-888BE19DA814}"/>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a:cs typeface="Arial" panose="020B0604020202020204" pitchFamily="34" charset="0"/>
              </a:rPr>
              <a:t>Goal of </a:t>
            </a:r>
            <a:r>
              <a:rPr lang="fr-CH" altLang="ja-JP" sz="2100" b="1" dirty="0" err="1">
                <a:cs typeface="Arial" panose="020B0604020202020204" pitchFamily="34" charset="0"/>
              </a:rPr>
              <a:t>this</a:t>
            </a:r>
            <a:r>
              <a:rPr lang="fr-CH" altLang="ja-JP" sz="2100" b="1" dirty="0">
                <a:cs typeface="Arial" panose="020B0604020202020204" pitchFamily="34" charset="0"/>
              </a:rPr>
              <a:t> course</a:t>
            </a:r>
            <a:endParaRPr lang="en-GB" altLang="en-CH" sz="1800" b="1" dirty="0">
              <a:cs typeface="Arial" panose="020B0604020202020204" pitchFamily="34" charset="0"/>
            </a:endParaRPr>
          </a:p>
        </p:txBody>
      </p:sp>
      <p:sp>
        <p:nvSpPr>
          <p:cNvPr id="21506" name="Rectangle 3">
            <a:extLst>
              <a:ext uri="{FF2B5EF4-FFF2-40B4-BE49-F238E27FC236}">
                <a16:creationId xmlns:a16="http://schemas.microsoft.com/office/drawing/2014/main" id="{E74C9884-5700-6C45-AB55-0B2F5C472EAE}"/>
              </a:ext>
            </a:extLst>
          </p:cNvPr>
          <p:cNvSpPr>
            <a:spLocks noChangeArrowheads="1"/>
          </p:cNvSpPr>
          <p:nvPr/>
        </p:nvSpPr>
        <p:spPr bwMode="auto">
          <a:xfrm>
            <a:off x="1782366" y="1268016"/>
            <a:ext cx="6138141" cy="2977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14313" indent="-214313">
              <a:spcBef>
                <a:spcPct val="20000"/>
              </a:spcBef>
              <a:buFontTx/>
              <a:buChar char="-"/>
              <a:defRPr/>
            </a:pPr>
            <a:r>
              <a:rPr lang="en-GB" sz="1400" dirty="0">
                <a:latin typeface="Arial" panose="020B0604020202020204" pitchFamily="34" charset="0"/>
                <a:ea typeface="ＭＳ Ｐゴシック" charset="0"/>
                <a:cs typeface="Arial" panose="020B0604020202020204" pitchFamily="34" charset="0"/>
              </a:rPr>
              <a:t>Introduction: what is viscoelasticity, where do we see it?</a:t>
            </a:r>
          </a:p>
          <a:p>
            <a:pPr marL="214313" indent="-214313">
              <a:spcBef>
                <a:spcPct val="20000"/>
              </a:spcBef>
              <a:buFontTx/>
              <a:buChar char="-"/>
              <a:defRPr/>
            </a:pPr>
            <a:r>
              <a:rPr lang="en-GB" sz="1400" dirty="0">
                <a:latin typeface="Arial" panose="020B0604020202020204" pitchFamily="34" charset="0"/>
                <a:ea typeface="ＭＳ Ｐゴシック" charset="0"/>
                <a:cs typeface="Arial" panose="020B0604020202020204" pitchFamily="34" charset="0"/>
              </a:rPr>
              <a:t>Definitions</a:t>
            </a:r>
          </a:p>
          <a:p>
            <a:pPr marL="214313" indent="-214313">
              <a:spcBef>
                <a:spcPct val="20000"/>
              </a:spcBef>
              <a:buFontTx/>
              <a:buChar char="-"/>
              <a:defRPr/>
            </a:pPr>
            <a:r>
              <a:rPr lang="en-GB" sz="1400" dirty="0">
                <a:latin typeface="Arial" panose="020B0604020202020204" pitchFamily="34" charset="0"/>
                <a:ea typeface="ＭＳ Ｐゴシック" charset="0"/>
                <a:cs typeface="Arial" panose="020B0604020202020204" pitchFamily="34" charset="0"/>
              </a:rPr>
              <a:t>Theory: simple models, Boltzmann superposition</a:t>
            </a:r>
          </a:p>
          <a:p>
            <a:pPr marL="214313" indent="-214313">
              <a:spcBef>
                <a:spcPct val="20000"/>
              </a:spcBef>
              <a:buFontTx/>
              <a:buChar char="-"/>
              <a:defRPr/>
            </a:pPr>
            <a:r>
              <a:rPr lang="en-GB" sz="1400" dirty="0">
                <a:latin typeface="Arial" panose="020B0604020202020204" pitchFamily="34" charset="0"/>
                <a:ea typeface="ＭＳ Ｐゴシック" charset="0"/>
                <a:cs typeface="Arial" panose="020B0604020202020204" pitchFamily="34" charset="0"/>
              </a:rPr>
              <a:t>Measurement methods: creep, oscillatory mode, other methods with practical examples</a:t>
            </a:r>
          </a:p>
          <a:p>
            <a:pPr>
              <a:spcBef>
                <a:spcPct val="20000"/>
              </a:spcBef>
              <a:defRPr/>
            </a:pPr>
            <a:endParaRPr lang="en-GB" sz="1400" dirty="0">
              <a:latin typeface="Arial" panose="020B0604020202020204" pitchFamily="34" charset="0"/>
              <a:ea typeface="ＭＳ Ｐゴシック" charset="0"/>
              <a:cs typeface="Arial" panose="020B0604020202020204" pitchFamily="34" charset="0"/>
            </a:endParaRPr>
          </a:p>
          <a:p>
            <a:pPr>
              <a:spcBef>
                <a:spcPct val="20000"/>
              </a:spcBef>
              <a:defRPr/>
            </a:pPr>
            <a:endParaRPr lang="en-GB" sz="1400" dirty="0">
              <a:latin typeface="Arial" panose="020B0604020202020204" pitchFamily="34" charset="0"/>
              <a:ea typeface="ＭＳ Ｐゴシック" charset="0"/>
              <a:cs typeface="Arial" panose="020B0604020202020204" pitchFamily="34" charset="0"/>
            </a:endParaRPr>
          </a:p>
        </p:txBody>
      </p:sp>
      <p:pic>
        <p:nvPicPr>
          <p:cNvPr id="21507" name="Picture 1">
            <a:extLst>
              <a:ext uri="{FF2B5EF4-FFF2-40B4-BE49-F238E27FC236}">
                <a16:creationId xmlns:a16="http://schemas.microsoft.com/office/drawing/2014/main" id="{FAE9670B-1686-FD40-B558-624595210D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3492104"/>
            <a:ext cx="1876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descr="plasticine-monster-4.jpg">
            <a:extLst>
              <a:ext uri="{FF2B5EF4-FFF2-40B4-BE49-F238E27FC236}">
                <a16:creationId xmlns:a16="http://schemas.microsoft.com/office/drawing/2014/main" id="{08EED88C-0EA0-E54A-AA61-F1EAEF48DB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12207" y="3465910"/>
            <a:ext cx="1331119" cy="133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3FF7FD1F-F009-5D4D-8E7C-7E5E68602AB0}"/>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err="1">
                <a:cs typeface="Arial" panose="020B0604020202020204" pitchFamily="34" charset="0"/>
              </a:rPr>
              <a:t>Creep</a:t>
            </a:r>
            <a:r>
              <a:rPr lang="fr-CH" altLang="ja-JP" sz="2100" b="1" dirty="0">
                <a:cs typeface="Arial" panose="020B0604020202020204" pitchFamily="34" charset="0"/>
              </a:rPr>
              <a:t> at room </a:t>
            </a:r>
            <a:r>
              <a:rPr lang="fr-CH" altLang="ja-JP" sz="2100" b="1" dirty="0" err="1">
                <a:cs typeface="Arial" panose="020B0604020202020204" pitchFamily="34" charset="0"/>
              </a:rPr>
              <a:t>temperature</a:t>
            </a:r>
            <a:endParaRPr lang="en-GB" altLang="en-CH" sz="1800" b="1" dirty="0">
              <a:cs typeface="Arial" panose="020B0604020202020204" pitchFamily="34" charset="0"/>
            </a:endParaRPr>
          </a:p>
        </p:txBody>
      </p:sp>
      <p:sp>
        <p:nvSpPr>
          <p:cNvPr id="56322" name="Rectangle 3">
            <a:extLst>
              <a:ext uri="{FF2B5EF4-FFF2-40B4-BE49-F238E27FC236}">
                <a16:creationId xmlns:a16="http://schemas.microsoft.com/office/drawing/2014/main" id="{B8B26408-EE4A-8449-961C-1D1535F5584F}"/>
              </a:ext>
            </a:extLst>
          </p:cNvPr>
          <p:cNvSpPr>
            <a:spLocks noChangeArrowheads="1"/>
          </p:cNvSpPr>
          <p:nvPr/>
        </p:nvSpPr>
        <p:spPr bwMode="auto">
          <a:xfrm>
            <a:off x="1547812" y="951310"/>
            <a:ext cx="5940029" cy="297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GB" altLang="en-CH" sz="1350" dirty="0">
                <a:cs typeface="Arial" panose="020B0604020202020204" pitchFamily="34" charset="0"/>
              </a:rPr>
              <a:t>Example: Creep of Polypropylene at room temperature</a:t>
            </a:r>
          </a:p>
          <a:p>
            <a:pPr eaLnBrk="1" hangingPunct="1">
              <a:spcBef>
                <a:spcPct val="20000"/>
              </a:spcBef>
            </a:pPr>
            <a:endParaRPr lang="en-GB" altLang="en-CH" sz="1350" dirty="0">
              <a:cs typeface="Arial" panose="020B0604020202020204" pitchFamily="34" charset="0"/>
            </a:endParaRPr>
          </a:p>
          <a:p>
            <a:pPr eaLnBrk="1" hangingPunct="1">
              <a:spcBef>
                <a:spcPct val="20000"/>
              </a:spcBef>
            </a:pPr>
            <a:endParaRPr lang="en-GB" altLang="en-CH" sz="1350" i="1" dirty="0">
              <a:cs typeface="Arial" panose="020B0604020202020204" pitchFamily="34" charset="0"/>
            </a:endParaRPr>
          </a:p>
          <a:p>
            <a:pPr eaLnBrk="1" hangingPunct="1">
              <a:spcBef>
                <a:spcPct val="20000"/>
              </a:spcBef>
            </a:pPr>
            <a:r>
              <a:rPr lang="en-GB" altLang="en-CH" sz="1350" i="1" dirty="0">
                <a:cs typeface="Arial" panose="020B0604020202020204" pitchFamily="34" charset="0"/>
              </a:rPr>
              <a:t> </a:t>
            </a:r>
          </a:p>
          <a:p>
            <a:pPr eaLnBrk="1" hangingPunct="1">
              <a:spcBef>
                <a:spcPct val="20000"/>
              </a:spcBef>
            </a:pPr>
            <a:endParaRPr lang="en-GB" altLang="en-CH" sz="1350" i="1" dirty="0">
              <a:cs typeface="Arial" panose="020B0604020202020204" pitchFamily="34" charset="0"/>
            </a:endParaRPr>
          </a:p>
          <a:p>
            <a:pPr eaLnBrk="1" hangingPunct="1">
              <a:spcBef>
                <a:spcPct val="20000"/>
              </a:spcBef>
            </a:pPr>
            <a:endParaRPr lang="en-GB" altLang="en-CH" sz="1350" i="1" dirty="0">
              <a:cs typeface="Arial" panose="020B0604020202020204" pitchFamily="34" charset="0"/>
            </a:endParaRPr>
          </a:p>
        </p:txBody>
      </p:sp>
      <p:graphicFrame>
        <p:nvGraphicFramePr>
          <p:cNvPr id="56323" name="Object 6">
            <a:extLst>
              <a:ext uri="{FF2B5EF4-FFF2-40B4-BE49-F238E27FC236}">
                <a16:creationId xmlns:a16="http://schemas.microsoft.com/office/drawing/2014/main" id="{9BA99371-30D5-E243-92F6-AB082214B667}"/>
              </a:ext>
            </a:extLst>
          </p:cNvPr>
          <p:cNvGraphicFramePr>
            <a:graphicFrameLocks noChangeAspect="1"/>
          </p:cNvGraphicFramePr>
          <p:nvPr/>
        </p:nvGraphicFramePr>
        <p:xfrm>
          <a:off x="1547813" y="1275160"/>
          <a:ext cx="2522935" cy="2106215"/>
        </p:xfrm>
        <a:graphic>
          <a:graphicData uri="http://schemas.openxmlformats.org/presentationml/2006/ole">
            <mc:AlternateContent xmlns:mc="http://schemas.openxmlformats.org/markup-compatibility/2006">
              <mc:Choice xmlns:v="urn:schemas-microsoft-com:vml" Requires="v">
                <p:oleObj spid="_x0000_s63501" name="Document" r:id="rId4" imgW="3022600" imgH="2527300" progId="Word.Document.8">
                  <p:embed/>
                </p:oleObj>
              </mc:Choice>
              <mc:Fallback>
                <p:oleObj name="Document" r:id="rId4" imgW="3022600" imgH="2527300" progId="Word.Document.8">
                  <p:embed/>
                  <p:pic>
                    <p:nvPicPr>
                      <p:cNvPr id="56323" name="Object 6">
                        <a:extLst>
                          <a:ext uri="{FF2B5EF4-FFF2-40B4-BE49-F238E27FC236}">
                            <a16:creationId xmlns:a16="http://schemas.microsoft.com/office/drawing/2014/main" id="{9BA99371-30D5-E243-92F6-AB082214B6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1275160"/>
                        <a:ext cx="2522935" cy="2106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324" name="Object 4">
            <a:extLst>
              <a:ext uri="{FF2B5EF4-FFF2-40B4-BE49-F238E27FC236}">
                <a16:creationId xmlns:a16="http://schemas.microsoft.com/office/drawing/2014/main" id="{B2651E06-FE3A-9E44-926C-4C306B00DD37}"/>
              </a:ext>
            </a:extLst>
          </p:cNvPr>
          <p:cNvGraphicFramePr>
            <a:graphicFrameLocks noChangeAspect="1"/>
          </p:cNvGraphicFramePr>
          <p:nvPr/>
        </p:nvGraphicFramePr>
        <p:xfrm>
          <a:off x="5600700" y="1314450"/>
          <a:ext cx="1314450" cy="445294"/>
        </p:xfrm>
        <a:graphic>
          <a:graphicData uri="http://schemas.openxmlformats.org/presentationml/2006/ole">
            <mc:AlternateContent xmlns:mc="http://schemas.openxmlformats.org/markup-compatibility/2006">
              <mc:Choice xmlns:v="urn:schemas-microsoft-com:vml" Requires="v">
                <p:oleObj spid="_x0000_s63502" name="Equation" r:id="rId6" imgW="749300" imgH="254000" progId="Equation.3">
                  <p:embed/>
                </p:oleObj>
              </mc:Choice>
              <mc:Fallback>
                <p:oleObj name="Equation" r:id="rId6" imgW="749300" imgH="254000" progId="Equation.3">
                  <p:embed/>
                  <p:pic>
                    <p:nvPicPr>
                      <p:cNvPr id="56324" name="Object 4">
                        <a:extLst>
                          <a:ext uri="{FF2B5EF4-FFF2-40B4-BE49-F238E27FC236}">
                            <a16:creationId xmlns:a16="http://schemas.microsoft.com/office/drawing/2014/main" id="{B2651E06-FE3A-9E44-926C-4C306B00DD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0700" y="1314450"/>
                        <a:ext cx="1314450" cy="445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6325" name="Object 5">
            <a:extLst>
              <a:ext uri="{FF2B5EF4-FFF2-40B4-BE49-F238E27FC236}">
                <a16:creationId xmlns:a16="http://schemas.microsoft.com/office/drawing/2014/main" id="{85E4C5C9-400E-DE4D-B0B8-9C85774C7774}"/>
              </a:ext>
            </a:extLst>
          </p:cNvPr>
          <p:cNvGraphicFramePr>
            <a:graphicFrameLocks noChangeAspect="1"/>
          </p:cNvGraphicFramePr>
          <p:nvPr/>
        </p:nvGraphicFramePr>
        <p:xfrm>
          <a:off x="1529954" y="4512469"/>
          <a:ext cx="6115050" cy="397669"/>
        </p:xfrm>
        <a:graphic>
          <a:graphicData uri="http://schemas.openxmlformats.org/presentationml/2006/ole">
            <mc:AlternateContent xmlns:mc="http://schemas.openxmlformats.org/markup-compatibility/2006">
              <mc:Choice xmlns:v="urn:schemas-microsoft-com:vml" Requires="v">
                <p:oleObj spid="_x0000_s63503" name="Document" r:id="rId8" imgW="5765800" imgH="381000" progId="Word.Document.8">
                  <p:embed/>
                </p:oleObj>
              </mc:Choice>
              <mc:Fallback>
                <p:oleObj name="Document" r:id="rId8" imgW="5765800" imgH="381000" progId="Word.Document.8">
                  <p:embed/>
                  <p:pic>
                    <p:nvPicPr>
                      <p:cNvPr id="56325" name="Object 5">
                        <a:extLst>
                          <a:ext uri="{FF2B5EF4-FFF2-40B4-BE49-F238E27FC236}">
                            <a16:creationId xmlns:a16="http://schemas.microsoft.com/office/drawing/2014/main" id="{85E4C5C9-400E-DE4D-B0B8-9C85774C77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9954" y="4512469"/>
                        <a:ext cx="6115050" cy="3976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56326" name="Picture 7">
            <a:extLst>
              <a:ext uri="{FF2B5EF4-FFF2-40B4-BE49-F238E27FC236}">
                <a16:creationId xmlns:a16="http://schemas.microsoft.com/office/drawing/2014/main" id="{C29A771B-717F-ED4B-9BB8-36B54F08D9D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42272" y="2255044"/>
            <a:ext cx="19526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1">
            <a:extLst>
              <a:ext uri="{FF2B5EF4-FFF2-40B4-BE49-F238E27FC236}">
                <a16:creationId xmlns:a16="http://schemas.microsoft.com/office/drawing/2014/main" id="{60495148-3757-DB43-A5AB-48F93F1184EF}"/>
              </a:ext>
            </a:extLst>
          </p:cNvPr>
          <p:cNvSpPr>
            <a:spLocks noChangeArrowheads="1"/>
          </p:cNvSpPr>
          <p:nvPr/>
        </p:nvSpPr>
        <p:spPr bwMode="auto">
          <a:xfrm>
            <a:off x="5057776" y="3851673"/>
            <a:ext cx="176041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CH" sz="1500" i="1">
                <a:cs typeface="Arial" panose="020B0604020202020204" pitchFamily="34" charset="0"/>
              </a:rPr>
              <a:t>Linear viscoelastic</a:t>
            </a:r>
            <a:endParaRPr lang="en-US" altLang="en-CH" sz="150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D56B5445-3DAD-3941-A34D-673782EFFEB1}"/>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a:cs typeface="Arial" panose="020B0604020202020204" pitchFamily="34" charset="0"/>
              </a:rPr>
              <a:t>Issues </a:t>
            </a:r>
            <a:r>
              <a:rPr lang="fr-CH" altLang="ja-JP" sz="2100" b="1" dirty="0" err="1">
                <a:cs typeface="Arial" panose="020B0604020202020204" pitchFamily="34" charset="0"/>
              </a:rPr>
              <a:t>with</a:t>
            </a:r>
            <a:r>
              <a:rPr lang="fr-CH" altLang="ja-JP" sz="2100" b="1" dirty="0">
                <a:cs typeface="Arial" panose="020B0604020202020204" pitchFamily="34" charset="0"/>
              </a:rPr>
              <a:t> </a:t>
            </a:r>
            <a:r>
              <a:rPr lang="fr-CH" altLang="ja-JP" sz="2100" b="1" dirty="0" err="1">
                <a:cs typeface="Arial" panose="020B0604020202020204" pitchFamily="34" charset="0"/>
              </a:rPr>
              <a:t>creep</a:t>
            </a:r>
            <a:r>
              <a:rPr lang="fr-CH" altLang="ja-JP" sz="2100" b="1" dirty="0">
                <a:cs typeface="Arial" panose="020B0604020202020204" pitchFamily="34" charset="0"/>
              </a:rPr>
              <a:t>/</a:t>
            </a:r>
            <a:r>
              <a:rPr lang="fr-CH" altLang="ja-JP" sz="2100" b="1" dirty="0" err="1">
                <a:cs typeface="Arial" panose="020B0604020202020204" pitchFamily="34" charset="0"/>
              </a:rPr>
              <a:t>recovery</a:t>
            </a:r>
            <a:r>
              <a:rPr lang="fr-CH" altLang="ja-JP" sz="2100" b="1" dirty="0">
                <a:cs typeface="Arial" panose="020B0604020202020204" pitchFamily="34" charset="0"/>
              </a:rPr>
              <a:t> </a:t>
            </a:r>
            <a:r>
              <a:rPr lang="fr-CH" altLang="ja-JP" sz="2100" b="1" dirty="0" err="1">
                <a:cs typeface="Arial" panose="020B0604020202020204" pitchFamily="34" charset="0"/>
              </a:rPr>
              <a:t>measurements</a:t>
            </a:r>
            <a:endParaRPr lang="en-GB" altLang="en-CH" sz="1800" b="1" dirty="0">
              <a:cs typeface="Arial" panose="020B0604020202020204" pitchFamily="34" charset="0"/>
            </a:endParaRPr>
          </a:p>
        </p:txBody>
      </p:sp>
      <p:sp>
        <p:nvSpPr>
          <p:cNvPr id="21506" name="Rectangle 3">
            <a:extLst>
              <a:ext uri="{FF2B5EF4-FFF2-40B4-BE49-F238E27FC236}">
                <a16:creationId xmlns:a16="http://schemas.microsoft.com/office/drawing/2014/main" id="{CEA59202-16A9-0342-A716-0B4FAC8E5B7C}"/>
              </a:ext>
            </a:extLst>
          </p:cNvPr>
          <p:cNvSpPr>
            <a:spLocks noChangeArrowheads="1"/>
          </p:cNvSpPr>
          <p:nvPr/>
        </p:nvSpPr>
        <p:spPr bwMode="auto">
          <a:xfrm>
            <a:off x="1026218" y="956019"/>
            <a:ext cx="6974782" cy="2977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14313" indent="-214313">
              <a:spcBef>
                <a:spcPct val="20000"/>
              </a:spcBef>
              <a:buFontTx/>
              <a:buChar char="-"/>
              <a:defRPr/>
            </a:pPr>
            <a:r>
              <a:rPr lang="en-GB" dirty="0">
                <a:latin typeface="Arial" panose="020B0604020202020204" pitchFamily="34" charset="0"/>
                <a:ea typeface="ＭＳ Ｐゴシック" charset="0"/>
                <a:cs typeface="Arial" panose="020B0604020202020204" pitchFamily="34" charset="0"/>
              </a:rPr>
              <a:t>Find the right stress, if too high, no creep but plastic flow, if too low, the strain may be too low to measure and the experiments takes too long.</a:t>
            </a:r>
          </a:p>
          <a:p>
            <a:pPr marL="214313" indent="-214313">
              <a:spcBef>
                <a:spcPct val="20000"/>
              </a:spcBef>
              <a:buFontTx/>
              <a:buChar char="-"/>
              <a:defRPr/>
            </a:pPr>
            <a:r>
              <a:rPr lang="en-GB" dirty="0">
                <a:latin typeface="Arial" panose="020B0604020202020204" pitchFamily="34" charset="0"/>
                <a:ea typeface="ＭＳ Ｐゴシック" charset="0"/>
                <a:cs typeface="Arial" panose="020B0604020202020204" pitchFamily="34" charset="0"/>
              </a:rPr>
              <a:t>A trick that works for materials for which viscoelasticity is thermally activated ( i.e. many materials) is to perform tests at various temperatures, and then perform at time-temperature superposition.</a:t>
            </a:r>
          </a:p>
          <a:p>
            <a:pPr>
              <a:spcBef>
                <a:spcPct val="20000"/>
              </a:spcBef>
              <a:defRPr/>
            </a:pPr>
            <a:endParaRPr lang="en-GB" dirty="0">
              <a:latin typeface="Arial" panose="020B0604020202020204" pitchFamily="34" charset="0"/>
              <a:ea typeface="ＭＳ Ｐゴシック" charset="0"/>
              <a:cs typeface="Arial" panose="020B0604020202020204" pitchFamily="34" charset="0"/>
            </a:endParaRPr>
          </a:p>
          <a:p>
            <a:pPr>
              <a:spcBef>
                <a:spcPct val="20000"/>
              </a:spcBef>
              <a:defRPr/>
            </a:pPr>
            <a:endParaRPr lang="en-GB" dirty="0">
              <a:latin typeface="Arial" panose="020B0604020202020204" pitchFamily="34" charset="0"/>
              <a:ea typeface="ＭＳ Ｐゴシック" charset="0"/>
              <a:cs typeface="Arial" panose="020B0604020202020204" pitchFamily="34" charset="0"/>
            </a:endParaRPr>
          </a:p>
          <a:p>
            <a:pPr>
              <a:spcBef>
                <a:spcPct val="20000"/>
              </a:spcBef>
              <a:defRPr/>
            </a:pPr>
            <a:r>
              <a:rPr lang="en-GB" dirty="0">
                <a:latin typeface="Arial" panose="020B0604020202020204" pitchFamily="34" charset="0"/>
                <a:ea typeface="ＭＳ Ｐゴシック" charset="0"/>
                <a:cs typeface="Arial" panose="020B0604020202020204" pitchFamily="34" charset="0"/>
              </a:rPr>
              <a:t> </a:t>
            </a:r>
          </a:p>
          <a:p>
            <a:pPr>
              <a:spcBef>
                <a:spcPct val="20000"/>
              </a:spcBef>
              <a:defRPr/>
            </a:pPr>
            <a:endParaRPr lang="en-GB" dirty="0">
              <a:latin typeface="Arial" panose="020B0604020202020204" pitchFamily="34" charset="0"/>
              <a:ea typeface="ＭＳ Ｐゴシック" charset="0"/>
              <a:cs typeface="Arial" panose="020B0604020202020204" pitchFamily="34" charset="0"/>
            </a:endParaRPr>
          </a:p>
          <a:p>
            <a:pPr>
              <a:spcBef>
                <a:spcPct val="20000"/>
              </a:spcBef>
              <a:defRPr/>
            </a:pPr>
            <a:endParaRPr lang="en-GB" dirty="0">
              <a:latin typeface="Arial" panose="020B0604020202020204" pitchFamily="34" charset="0"/>
              <a:ea typeface="ＭＳ Ｐゴシック" charset="0"/>
              <a:cs typeface="Arial" panose="020B0604020202020204" pitchFamily="34" charset="0"/>
            </a:endParaRPr>
          </a:p>
        </p:txBody>
      </p:sp>
      <p:pic>
        <p:nvPicPr>
          <p:cNvPr id="58371" name="Picture 1">
            <a:extLst>
              <a:ext uri="{FF2B5EF4-FFF2-40B4-BE49-F238E27FC236}">
                <a16:creationId xmlns:a16="http://schemas.microsoft.com/office/drawing/2014/main" id="{FEB24FC3-9BEC-0A4B-B0AF-3AA40D792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467" y="2680098"/>
            <a:ext cx="3525440" cy="151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08AE956F-24BE-E842-807E-38EF075AE067}"/>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a:cs typeface="Arial" panose="020B0604020202020204" pitchFamily="34" charset="0"/>
              </a:rPr>
              <a:t>Time-</a:t>
            </a:r>
            <a:r>
              <a:rPr lang="fr-CH" altLang="ja-JP" sz="2100" b="1" dirty="0" err="1">
                <a:cs typeface="Arial" panose="020B0604020202020204" pitchFamily="34" charset="0"/>
              </a:rPr>
              <a:t>temperature</a:t>
            </a:r>
            <a:r>
              <a:rPr lang="fr-CH" altLang="ja-JP" sz="2100" b="1" dirty="0">
                <a:cs typeface="Arial" panose="020B0604020202020204" pitchFamily="34" charset="0"/>
              </a:rPr>
              <a:t> superposition</a:t>
            </a:r>
            <a:endParaRPr lang="en-GB" altLang="en-CH" sz="1800" b="1" dirty="0">
              <a:cs typeface="Arial" panose="020B0604020202020204" pitchFamily="34" charset="0"/>
            </a:endParaRPr>
          </a:p>
        </p:txBody>
      </p:sp>
      <p:sp>
        <p:nvSpPr>
          <p:cNvPr id="60418" name="Rectangle 3">
            <a:extLst>
              <a:ext uri="{FF2B5EF4-FFF2-40B4-BE49-F238E27FC236}">
                <a16:creationId xmlns:a16="http://schemas.microsoft.com/office/drawing/2014/main" id="{20BBF7D2-1850-4642-99B3-3D08805F3354}"/>
              </a:ext>
            </a:extLst>
          </p:cNvPr>
          <p:cNvSpPr>
            <a:spLocks noChangeArrowheads="1"/>
          </p:cNvSpPr>
          <p:nvPr/>
        </p:nvSpPr>
        <p:spPr bwMode="auto">
          <a:xfrm>
            <a:off x="1547812" y="951310"/>
            <a:ext cx="5940029" cy="297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GB" altLang="en-CH" sz="1350" dirty="0">
                <a:cs typeface="Arial" panose="020B0604020202020204" pitchFamily="34" charset="0"/>
              </a:rPr>
              <a:t>Defining </a:t>
            </a:r>
            <a:r>
              <a:rPr lang="en-GB" altLang="en-CH" sz="1350" dirty="0" err="1">
                <a:cs typeface="Arial" panose="020B0604020202020204" pitchFamily="34" charset="0"/>
              </a:rPr>
              <a:t>a</a:t>
            </a:r>
            <a:r>
              <a:rPr lang="en-GB" altLang="en-CH" sz="1350" baseline="-25000" dirty="0" err="1">
                <a:cs typeface="Arial" panose="020B0604020202020204" pitchFamily="34" charset="0"/>
              </a:rPr>
              <a:t>T</a:t>
            </a:r>
            <a:r>
              <a:rPr lang="en-GB" altLang="en-CH" sz="1350" dirty="0">
                <a:cs typeface="Arial" panose="020B0604020202020204" pitchFamily="34" charset="0"/>
              </a:rPr>
              <a:t> the shift factor, we can then identify the R(t) function for several temperatures.</a:t>
            </a:r>
          </a:p>
          <a:p>
            <a:pPr eaLnBrk="1" hangingPunct="1">
              <a:spcBef>
                <a:spcPct val="20000"/>
              </a:spcBef>
            </a:pPr>
            <a:r>
              <a:rPr lang="en-GB" altLang="en-CH" sz="1350" dirty="0">
                <a:cs typeface="Arial" panose="020B0604020202020204" pitchFamily="34" charset="0"/>
              </a:rPr>
              <a:t> </a:t>
            </a:r>
          </a:p>
          <a:p>
            <a:pPr eaLnBrk="1" hangingPunct="1">
              <a:spcBef>
                <a:spcPct val="20000"/>
              </a:spcBef>
            </a:pPr>
            <a:endParaRPr lang="en-GB" altLang="en-CH" sz="1350" dirty="0">
              <a:cs typeface="Arial" panose="020B0604020202020204" pitchFamily="34" charset="0"/>
            </a:endParaRPr>
          </a:p>
          <a:p>
            <a:pPr eaLnBrk="1" hangingPunct="1">
              <a:spcBef>
                <a:spcPct val="20000"/>
              </a:spcBef>
            </a:pPr>
            <a:endParaRPr lang="en-GB" altLang="en-CH" sz="1350" dirty="0">
              <a:cs typeface="Arial" panose="020B0604020202020204" pitchFamily="34" charset="0"/>
            </a:endParaRPr>
          </a:p>
        </p:txBody>
      </p:sp>
      <p:pic>
        <p:nvPicPr>
          <p:cNvPr id="60419" name="Picture 1">
            <a:extLst>
              <a:ext uri="{FF2B5EF4-FFF2-40B4-BE49-F238E27FC236}">
                <a16:creationId xmlns:a16="http://schemas.microsoft.com/office/drawing/2014/main" id="{5536FAD7-FCF1-1E41-8747-D9E6602153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85888" y="1701404"/>
            <a:ext cx="3564731" cy="319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0420" name="Object 2">
            <a:extLst>
              <a:ext uri="{FF2B5EF4-FFF2-40B4-BE49-F238E27FC236}">
                <a16:creationId xmlns:a16="http://schemas.microsoft.com/office/drawing/2014/main" id="{F827A201-455C-5146-8BA1-403D41A73C8D}"/>
              </a:ext>
            </a:extLst>
          </p:cNvPr>
          <p:cNvGraphicFramePr>
            <a:graphicFrameLocks noChangeAspect="1"/>
          </p:cNvGraphicFramePr>
          <p:nvPr/>
        </p:nvGraphicFramePr>
        <p:xfrm>
          <a:off x="5732860" y="2301478"/>
          <a:ext cx="1377553" cy="270272"/>
        </p:xfrm>
        <a:graphic>
          <a:graphicData uri="http://schemas.openxmlformats.org/presentationml/2006/ole">
            <mc:AlternateContent xmlns:mc="http://schemas.openxmlformats.org/markup-compatibility/2006">
              <mc:Choice xmlns:v="urn:schemas-microsoft-com:vml" Requires="v">
                <p:oleObj spid="_x0000_s67593" name="Equation" r:id="rId5" imgW="1295400" imgH="254000" progId="Equation.3">
                  <p:embed/>
                </p:oleObj>
              </mc:Choice>
              <mc:Fallback>
                <p:oleObj name="Equation" r:id="rId5" imgW="1295400" imgH="254000" progId="Equation.3">
                  <p:embed/>
                  <p:pic>
                    <p:nvPicPr>
                      <p:cNvPr id="60420" name="Object 2">
                        <a:extLst>
                          <a:ext uri="{FF2B5EF4-FFF2-40B4-BE49-F238E27FC236}">
                            <a16:creationId xmlns:a16="http://schemas.microsoft.com/office/drawing/2014/main" id="{F827A201-455C-5146-8BA1-403D41A73C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2860" y="2301478"/>
                        <a:ext cx="1377553" cy="27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0421" name="Picture 3">
            <a:extLst>
              <a:ext uri="{FF2B5EF4-FFF2-40B4-BE49-F238E27FC236}">
                <a16:creationId xmlns:a16="http://schemas.microsoft.com/office/drawing/2014/main" id="{24F90E61-B2AB-5A4A-A5B8-3F5FB2A22BB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98319" y="2942035"/>
            <a:ext cx="1618060" cy="152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0422" name="Object 4">
            <a:extLst>
              <a:ext uri="{FF2B5EF4-FFF2-40B4-BE49-F238E27FC236}">
                <a16:creationId xmlns:a16="http://schemas.microsoft.com/office/drawing/2014/main" id="{E243C240-6E8B-7C4F-98A6-5B3135E26998}"/>
              </a:ext>
            </a:extLst>
          </p:cNvPr>
          <p:cNvGraphicFramePr>
            <a:graphicFrameLocks noChangeAspect="1"/>
          </p:cNvGraphicFramePr>
          <p:nvPr/>
        </p:nvGraphicFramePr>
        <p:xfrm>
          <a:off x="3437335" y="1275160"/>
          <a:ext cx="1890713" cy="325040"/>
        </p:xfrm>
        <a:graphic>
          <a:graphicData uri="http://schemas.openxmlformats.org/presentationml/2006/ole">
            <mc:AlternateContent xmlns:mc="http://schemas.openxmlformats.org/markup-compatibility/2006">
              <mc:Choice xmlns:v="urn:schemas-microsoft-com:vml" Requires="v">
                <p:oleObj spid="_x0000_s67594" name="Equation" r:id="rId8" imgW="1333500" imgH="228600" progId="Equation.3">
                  <p:embed/>
                </p:oleObj>
              </mc:Choice>
              <mc:Fallback>
                <p:oleObj name="Equation" r:id="rId8" imgW="1333500" imgH="228600" progId="Equation.3">
                  <p:embed/>
                  <p:pic>
                    <p:nvPicPr>
                      <p:cNvPr id="60422" name="Object 4">
                        <a:extLst>
                          <a:ext uri="{FF2B5EF4-FFF2-40B4-BE49-F238E27FC236}">
                            <a16:creationId xmlns:a16="http://schemas.microsoft.com/office/drawing/2014/main" id="{E243C240-6E8B-7C4F-98A6-5B3135E269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7335" y="1275160"/>
                        <a:ext cx="1890713" cy="32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A61E9E43-D760-CD40-9D3C-F7DC0539B3CA}"/>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a:cs typeface="Arial" panose="020B0604020202020204" pitchFamily="34" charset="0"/>
              </a:rPr>
              <a:t>Static tests at various testing speed</a:t>
            </a:r>
            <a:endParaRPr lang="en-GB" altLang="en-CH" sz="1800" b="1">
              <a:cs typeface="Arial" panose="020B0604020202020204" pitchFamily="34" charset="0"/>
            </a:endParaRPr>
          </a:p>
        </p:txBody>
      </p:sp>
      <p:sp>
        <p:nvSpPr>
          <p:cNvPr id="62466" name="Rectangle 3">
            <a:extLst>
              <a:ext uri="{FF2B5EF4-FFF2-40B4-BE49-F238E27FC236}">
                <a16:creationId xmlns:a16="http://schemas.microsoft.com/office/drawing/2014/main" id="{DD376E7C-3CD8-084E-9912-E4DFFBC70747}"/>
              </a:ext>
            </a:extLst>
          </p:cNvPr>
          <p:cNvSpPr>
            <a:spLocks noChangeArrowheads="1"/>
          </p:cNvSpPr>
          <p:nvPr/>
        </p:nvSpPr>
        <p:spPr bwMode="auto">
          <a:xfrm>
            <a:off x="1143000" y="951310"/>
            <a:ext cx="6858000" cy="124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GB" altLang="en-CH" sz="1350" dirty="0">
                <a:cs typeface="Arial" panose="020B0604020202020204" pitchFamily="34" charset="0"/>
              </a:rPr>
              <a:t>With a simple tensile testing or compression testing equipment, it is possible to test materials at various speed to assess the effect of strain rate on the apparent properties.</a:t>
            </a:r>
          </a:p>
          <a:p>
            <a:pPr eaLnBrk="1" hangingPunct="1">
              <a:spcBef>
                <a:spcPct val="20000"/>
              </a:spcBef>
            </a:pPr>
            <a:r>
              <a:rPr lang="en-GB" altLang="en-CH" sz="1350" dirty="0">
                <a:cs typeface="Arial" panose="020B0604020202020204" pitchFamily="34" charset="0"/>
              </a:rPr>
              <a:t>Example of a low modulus epoxy resin, stress strain curve as a function of testing speed.</a:t>
            </a:r>
          </a:p>
          <a:p>
            <a:pPr eaLnBrk="1" hangingPunct="1">
              <a:spcBef>
                <a:spcPct val="20000"/>
              </a:spcBef>
            </a:pPr>
            <a:r>
              <a:rPr lang="en-GB" altLang="en-CH" sz="1350" dirty="0">
                <a:cs typeface="Arial" panose="020B0604020202020204" pitchFamily="34" charset="0"/>
              </a:rPr>
              <a:t> </a:t>
            </a:r>
          </a:p>
          <a:p>
            <a:pPr eaLnBrk="1" hangingPunct="1">
              <a:spcBef>
                <a:spcPct val="20000"/>
              </a:spcBef>
            </a:pPr>
            <a:endParaRPr lang="en-GB" altLang="en-CH" sz="1350" dirty="0">
              <a:cs typeface="Arial" panose="020B0604020202020204" pitchFamily="34" charset="0"/>
            </a:endParaRPr>
          </a:p>
          <a:p>
            <a:pPr eaLnBrk="1" hangingPunct="1">
              <a:spcBef>
                <a:spcPct val="20000"/>
              </a:spcBef>
            </a:pPr>
            <a:endParaRPr lang="en-GB" altLang="en-CH" sz="1350" dirty="0">
              <a:cs typeface="Arial" panose="020B0604020202020204" pitchFamily="34" charset="0"/>
            </a:endParaRPr>
          </a:p>
        </p:txBody>
      </p:sp>
      <p:graphicFrame>
        <p:nvGraphicFramePr>
          <p:cNvPr id="62467" name="Object 2">
            <a:extLst>
              <a:ext uri="{FF2B5EF4-FFF2-40B4-BE49-F238E27FC236}">
                <a16:creationId xmlns:a16="http://schemas.microsoft.com/office/drawing/2014/main" id="{129202DA-A256-A64E-B15E-138913971CC2}"/>
              </a:ext>
            </a:extLst>
          </p:cNvPr>
          <p:cNvGraphicFramePr>
            <a:graphicFrameLocks noChangeAspect="1"/>
          </p:cNvGraphicFramePr>
          <p:nvPr/>
        </p:nvGraphicFramePr>
        <p:xfrm>
          <a:off x="1760935" y="4112419"/>
          <a:ext cx="5532834" cy="997744"/>
        </p:xfrm>
        <a:graphic>
          <a:graphicData uri="http://schemas.openxmlformats.org/presentationml/2006/ole">
            <mc:AlternateContent xmlns:mc="http://schemas.openxmlformats.org/markup-compatibility/2006">
              <mc:Choice xmlns:v="urn:schemas-microsoft-com:vml" Requires="v">
                <p:oleObj spid="_x0000_s69637" name="Document" r:id="rId4" imgW="5918200" imgH="1066800" progId="Word.Document.12">
                  <p:embed/>
                </p:oleObj>
              </mc:Choice>
              <mc:Fallback>
                <p:oleObj name="Document" r:id="rId4" imgW="5918200" imgH="1066800" progId="Word.Document.12">
                  <p:embed/>
                  <p:pic>
                    <p:nvPicPr>
                      <p:cNvPr id="62467" name="Object 2">
                        <a:extLst>
                          <a:ext uri="{FF2B5EF4-FFF2-40B4-BE49-F238E27FC236}">
                            <a16:creationId xmlns:a16="http://schemas.microsoft.com/office/drawing/2014/main" id="{129202DA-A256-A64E-B15E-138913971C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0935" y="4112419"/>
                        <a:ext cx="5532834" cy="99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2468" name="Picture 1">
            <a:extLst>
              <a:ext uri="{FF2B5EF4-FFF2-40B4-BE49-F238E27FC236}">
                <a16:creationId xmlns:a16="http://schemas.microsoft.com/office/drawing/2014/main" id="{72AF87D7-D01D-484D-83AB-699A3B25CFB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00450" y="1869282"/>
            <a:ext cx="3006329" cy="215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429FAE93-D041-004E-964B-416177E97B90}"/>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a:cs typeface="Arial" panose="020B0604020202020204" pitchFamily="34" charset="0"/>
              </a:rPr>
              <a:t>Oscillatory measurements</a:t>
            </a:r>
            <a:endParaRPr lang="en-GB" altLang="en-CH" sz="1800" b="1">
              <a:cs typeface="Arial" panose="020B0604020202020204" pitchFamily="34" charset="0"/>
            </a:endParaRPr>
          </a:p>
        </p:txBody>
      </p:sp>
      <p:sp>
        <p:nvSpPr>
          <p:cNvPr id="21506" name="Rectangle 3">
            <a:extLst>
              <a:ext uri="{FF2B5EF4-FFF2-40B4-BE49-F238E27FC236}">
                <a16:creationId xmlns:a16="http://schemas.microsoft.com/office/drawing/2014/main" id="{BDAB27F7-57F6-B344-92F9-F7BD5092E800}"/>
              </a:ext>
            </a:extLst>
          </p:cNvPr>
          <p:cNvSpPr>
            <a:spLocks noChangeArrowheads="1"/>
          </p:cNvSpPr>
          <p:nvPr/>
        </p:nvSpPr>
        <p:spPr bwMode="auto">
          <a:xfrm>
            <a:off x="1143000" y="951310"/>
            <a:ext cx="6858000" cy="2977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14313" indent="-214313">
              <a:spcBef>
                <a:spcPct val="20000"/>
              </a:spcBef>
              <a:buFontTx/>
              <a:buChar char="-"/>
              <a:defRPr/>
            </a:pPr>
            <a:r>
              <a:rPr lang="en-GB" dirty="0">
                <a:latin typeface="Arial" panose="020B0604020202020204" pitchFamily="34" charset="0"/>
                <a:ea typeface="ＭＳ Ｐゴシック" charset="0"/>
                <a:cs typeface="Arial" panose="020B0604020202020204" pitchFamily="34" charset="0"/>
              </a:rPr>
              <a:t>Sub resonant dynamic method: imposed oscillatory stress or strain to a sample, and the resulting strain or stress is measured.</a:t>
            </a:r>
          </a:p>
          <a:p>
            <a:pPr marL="214313" indent="-214313">
              <a:spcBef>
                <a:spcPct val="20000"/>
              </a:spcBef>
              <a:buFontTx/>
              <a:buChar char="-"/>
              <a:defRPr/>
            </a:pPr>
            <a:r>
              <a:rPr lang="en-GB" dirty="0">
                <a:latin typeface="Arial" panose="020B0604020202020204" pitchFamily="34" charset="0"/>
                <a:ea typeface="ＭＳ Ｐゴシック" charset="0"/>
                <a:cs typeface="Arial" panose="020B0604020202020204" pitchFamily="34" charset="0"/>
              </a:rPr>
              <a:t>This technique is very often used for polymers, composites, any material where the phase angle is rather large.</a:t>
            </a:r>
          </a:p>
          <a:p>
            <a:pPr marL="214313" indent="-214313">
              <a:spcBef>
                <a:spcPct val="20000"/>
              </a:spcBef>
              <a:buFontTx/>
              <a:buChar char="-"/>
              <a:defRPr/>
            </a:pPr>
            <a:r>
              <a:rPr lang="en-GB" dirty="0">
                <a:latin typeface="Arial" panose="020B0604020202020204" pitchFamily="34" charset="0"/>
                <a:ea typeface="ＭＳ Ｐゴシック" charset="0"/>
                <a:cs typeface="Arial" panose="020B0604020202020204" pitchFamily="34" charset="0"/>
              </a:rPr>
              <a:t>It is very practical as several parameters can be adjusted: stress or strain amplitude, frequency, temperature.</a:t>
            </a:r>
          </a:p>
          <a:p>
            <a:pPr marL="214313" indent="-214313">
              <a:spcBef>
                <a:spcPct val="20000"/>
              </a:spcBef>
              <a:buFontTx/>
              <a:buChar char="-"/>
              <a:defRPr/>
            </a:pPr>
            <a:r>
              <a:rPr lang="en-GB" dirty="0">
                <a:latin typeface="Arial" panose="020B0604020202020204" pitchFamily="34" charset="0"/>
                <a:ea typeface="ＭＳ Ｐゴシック" charset="0"/>
                <a:cs typeface="Arial" panose="020B0604020202020204" pitchFamily="34" charset="0"/>
              </a:rPr>
              <a:t>Solicitations can be in tensile mode, in bending mode, in shear depending on the apparatus.</a:t>
            </a:r>
          </a:p>
          <a:p>
            <a:pPr>
              <a:spcBef>
                <a:spcPct val="20000"/>
              </a:spcBef>
              <a:defRPr/>
            </a:pPr>
            <a:endParaRPr lang="en-GB" dirty="0">
              <a:latin typeface="Arial" panose="020B0604020202020204" pitchFamily="34" charset="0"/>
              <a:ea typeface="ＭＳ Ｐゴシック" charset="0"/>
              <a:cs typeface="Arial" panose="020B0604020202020204" pitchFamily="34" charset="0"/>
            </a:endParaRPr>
          </a:p>
          <a:p>
            <a:pPr>
              <a:spcBef>
                <a:spcPct val="20000"/>
              </a:spcBef>
              <a:defRPr/>
            </a:pPr>
            <a:endParaRPr lang="en-GB" dirty="0">
              <a:latin typeface="Arial" panose="020B0604020202020204" pitchFamily="34" charset="0"/>
              <a:ea typeface="ＭＳ Ｐゴシック" charset="0"/>
              <a:cs typeface="Arial" panose="020B0604020202020204" pitchFamily="34" charset="0"/>
            </a:endParaRPr>
          </a:p>
          <a:p>
            <a:pPr>
              <a:spcBef>
                <a:spcPct val="20000"/>
              </a:spcBef>
              <a:defRPr/>
            </a:pPr>
            <a:endParaRPr lang="en-GB" dirty="0">
              <a:latin typeface="Arial" panose="020B0604020202020204" pitchFamily="34" charset="0"/>
              <a:ea typeface="ＭＳ Ｐゴシック" charset="0"/>
              <a:cs typeface="Arial" panose="020B0604020202020204" pitchFamily="34" charset="0"/>
            </a:endParaRPr>
          </a:p>
          <a:p>
            <a:pPr>
              <a:spcBef>
                <a:spcPct val="20000"/>
              </a:spcBef>
              <a:defRPr/>
            </a:pPr>
            <a:endParaRPr lang="en-GB" dirty="0">
              <a:latin typeface="Arial" panose="020B0604020202020204" pitchFamily="34" charset="0"/>
              <a:ea typeface="ＭＳ Ｐゴシック" charset="0"/>
              <a:cs typeface="Arial" panose="020B0604020202020204" pitchFamily="34" charset="0"/>
            </a:endParaRPr>
          </a:p>
        </p:txBody>
      </p:sp>
      <p:pic>
        <p:nvPicPr>
          <p:cNvPr id="64515" name="Picture 1" descr="Screen Shot 2015-08-14 at 11.24.49 AM.png">
            <a:extLst>
              <a:ext uri="{FF2B5EF4-FFF2-40B4-BE49-F238E27FC236}">
                <a16:creationId xmlns:a16="http://schemas.microsoft.com/office/drawing/2014/main" id="{153EA258-C973-F146-9526-3CA1E26CF7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7438" y="3052763"/>
            <a:ext cx="4212431" cy="173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Box 5">
            <a:extLst>
              <a:ext uri="{FF2B5EF4-FFF2-40B4-BE49-F238E27FC236}">
                <a16:creationId xmlns:a16="http://schemas.microsoft.com/office/drawing/2014/main" id="{C6484F09-22C1-D444-9135-A0151B8928EF}"/>
              </a:ext>
            </a:extLst>
          </p:cNvPr>
          <p:cNvSpPr txBox="1">
            <a:spLocks noChangeArrowheads="1"/>
          </p:cNvSpPr>
          <p:nvPr/>
        </p:nvSpPr>
        <p:spPr bwMode="auto">
          <a:xfrm>
            <a:off x="2413397" y="4817269"/>
            <a:ext cx="1353256"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750"/>
              <a:t>From TA instruments slides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862C9012-F220-B04B-954D-B7AE3FD80AA6}"/>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a:cs typeface="Arial" panose="020B0604020202020204" pitchFamily="34" charset="0"/>
              </a:rPr>
              <a:t>Oscillatory measurements-principle</a:t>
            </a:r>
            <a:endParaRPr lang="en-GB" altLang="en-CH" sz="1800" b="1">
              <a:cs typeface="Arial" panose="020B0604020202020204" pitchFamily="34" charset="0"/>
            </a:endParaRPr>
          </a:p>
        </p:txBody>
      </p:sp>
      <p:sp>
        <p:nvSpPr>
          <p:cNvPr id="21506" name="Rectangle 3">
            <a:extLst>
              <a:ext uri="{FF2B5EF4-FFF2-40B4-BE49-F238E27FC236}">
                <a16:creationId xmlns:a16="http://schemas.microsoft.com/office/drawing/2014/main" id="{80485E42-F3B7-654F-972E-85EDCEC205E4}"/>
              </a:ext>
            </a:extLst>
          </p:cNvPr>
          <p:cNvSpPr>
            <a:spLocks noChangeArrowheads="1"/>
          </p:cNvSpPr>
          <p:nvPr/>
        </p:nvSpPr>
        <p:spPr bwMode="auto">
          <a:xfrm>
            <a:off x="1782366" y="951310"/>
            <a:ext cx="5579269" cy="2977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GB" dirty="0">
                <a:latin typeface="Arial" panose="020B0604020202020204" pitchFamily="34" charset="0"/>
                <a:ea typeface="ＭＳ Ｐゴシック" charset="0"/>
                <a:cs typeface="Arial" panose="020B0604020202020204" pitchFamily="34" charset="0"/>
              </a:rPr>
              <a:t>Elastic material:</a:t>
            </a:r>
          </a:p>
          <a:p>
            <a:pPr>
              <a:defRPr/>
            </a:pPr>
            <a:r>
              <a:rPr lang="fr-FR" i="1" dirty="0">
                <a:latin typeface="Symbol"/>
                <a:ea typeface="ＭＳ Ｐゴシック" charset="0"/>
                <a:cs typeface="ＭＳ Ｐゴシック" charset="0"/>
              </a:rPr>
              <a:t></a:t>
            </a:r>
            <a:r>
              <a:rPr lang="fr-FR" dirty="0">
                <a:latin typeface="Times New Roman"/>
                <a:ea typeface="ＭＳ Ｐゴシック" charset="0"/>
                <a:cs typeface="ＭＳ Ｐゴシック" charset="0"/>
              </a:rPr>
              <a:t> = </a:t>
            </a:r>
            <a:r>
              <a:rPr lang="fr-FR" i="1" dirty="0">
                <a:latin typeface="Symbol"/>
                <a:ea typeface="ＭＳ Ｐゴシック" charset="0"/>
                <a:cs typeface="ＭＳ Ｐゴシック" charset="0"/>
              </a:rPr>
              <a:t></a:t>
            </a:r>
            <a:r>
              <a:rPr lang="fr-FR" dirty="0">
                <a:latin typeface="Times New Roman"/>
                <a:ea typeface="ＭＳ Ｐゴシック" charset="0"/>
                <a:cs typeface="ＭＳ Ｐゴシック" charset="0"/>
              </a:rPr>
              <a:t> </a:t>
            </a:r>
            <a:r>
              <a:rPr lang="fr-FR" baseline="-25000" dirty="0">
                <a:latin typeface="Times New Roman"/>
                <a:ea typeface="ＭＳ Ｐゴシック" charset="0"/>
                <a:cs typeface="ＭＳ Ｐゴシック" charset="0"/>
              </a:rPr>
              <a:t>0</a:t>
            </a:r>
            <a:r>
              <a:rPr lang="fr-FR" dirty="0">
                <a:latin typeface="Times New Roman"/>
                <a:ea typeface="ＭＳ Ｐゴシック" charset="0"/>
                <a:cs typeface="ＭＳ Ｐゴシック" charset="0"/>
              </a:rPr>
              <a:t> sin(</a:t>
            </a:r>
            <a:r>
              <a:rPr lang="fr-FR" i="1" dirty="0">
                <a:latin typeface="Symbol"/>
                <a:ea typeface="ＭＳ Ｐゴシック" charset="0"/>
                <a:cs typeface="ＭＳ Ｐゴシック" charset="0"/>
              </a:rPr>
              <a:t></a:t>
            </a:r>
            <a:r>
              <a:rPr lang="fr-FR" dirty="0">
                <a:latin typeface="Times New Roman"/>
                <a:ea typeface="ＭＳ Ｐゴシック" charset="0"/>
                <a:cs typeface="ＭＳ Ｐゴシック" charset="0"/>
              </a:rPr>
              <a:t> </a:t>
            </a:r>
            <a:r>
              <a:rPr lang="fr-FR" dirty="0" err="1">
                <a:latin typeface="Times New Roman"/>
                <a:ea typeface="ＭＳ Ｐゴシック" charset="0"/>
                <a:cs typeface="ＭＳ Ｐゴシック" charset="0"/>
              </a:rPr>
              <a:t>t</a:t>
            </a:r>
            <a:r>
              <a:rPr lang="fr-FR" dirty="0">
                <a:latin typeface="Times New Roman"/>
                <a:ea typeface="ＭＳ Ｐゴシック" charset="0"/>
                <a:cs typeface="ＭＳ Ｐゴシック" charset="0"/>
              </a:rPr>
              <a:t>)	</a:t>
            </a:r>
            <a:r>
              <a:rPr lang="fr-FR" i="1" dirty="0">
                <a:latin typeface="Symbol"/>
                <a:ea typeface="ＭＳ Ｐゴシック" charset="0"/>
                <a:cs typeface="ＭＳ Ｐゴシック" charset="0"/>
              </a:rPr>
              <a:t></a:t>
            </a:r>
            <a:r>
              <a:rPr lang="fr-FR" dirty="0">
                <a:latin typeface="Times New Roman"/>
                <a:ea typeface="ＭＳ Ｐゴシック" charset="0"/>
                <a:cs typeface="ＭＳ Ｐゴシック" charset="0"/>
              </a:rPr>
              <a:t> = </a:t>
            </a:r>
            <a:r>
              <a:rPr lang="fr-FR" i="1" dirty="0">
                <a:latin typeface="Symbol"/>
                <a:ea typeface="ＭＳ Ｐゴシック" charset="0"/>
                <a:cs typeface="ＭＳ Ｐゴシック" charset="0"/>
              </a:rPr>
              <a:t></a:t>
            </a:r>
            <a:r>
              <a:rPr lang="fr-FR" dirty="0">
                <a:latin typeface="Times New Roman"/>
                <a:ea typeface="ＭＳ Ｐゴシック" charset="0"/>
                <a:cs typeface="ＭＳ Ｐゴシック" charset="0"/>
              </a:rPr>
              <a:t> </a:t>
            </a:r>
            <a:r>
              <a:rPr lang="fr-FR" baseline="-25000" dirty="0">
                <a:latin typeface="Times New Roman"/>
                <a:ea typeface="ＭＳ Ｐゴシック" charset="0"/>
                <a:cs typeface="ＭＳ Ｐゴシック" charset="0"/>
              </a:rPr>
              <a:t>0</a:t>
            </a:r>
            <a:r>
              <a:rPr lang="fr-FR" dirty="0">
                <a:latin typeface="Times New Roman"/>
                <a:ea typeface="ＭＳ Ｐゴシック" charset="0"/>
                <a:cs typeface="ＭＳ Ｐゴシック" charset="0"/>
              </a:rPr>
              <a:t> sin(</a:t>
            </a:r>
            <a:r>
              <a:rPr lang="fr-FR" i="1" dirty="0">
                <a:latin typeface="Symbol"/>
                <a:ea typeface="ＭＳ Ｐゴシック" charset="0"/>
                <a:cs typeface="ＭＳ Ｐゴシック" charset="0"/>
              </a:rPr>
              <a:t></a:t>
            </a:r>
            <a:r>
              <a:rPr lang="fr-FR" dirty="0">
                <a:latin typeface="Times New Roman"/>
                <a:ea typeface="ＭＳ Ｐゴシック" charset="0"/>
                <a:cs typeface="ＭＳ Ｐゴシック" charset="0"/>
              </a:rPr>
              <a:t> </a:t>
            </a:r>
            <a:r>
              <a:rPr lang="fr-FR" dirty="0" err="1">
                <a:latin typeface="Times New Roman"/>
                <a:ea typeface="ＭＳ Ｐゴシック" charset="0"/>
                <a:cs typeface="ＭＳ Ｐゴシック" charset="0"/>
              </a:rPr>
              <a:t>t</a:t>
            </a:r>
            <a:r>
              <a:rPr lang="fr-FR" dirty="0">
                <a:latin typeface="Times New Roman"/>
                <a:ea typeface="ＭＳ Ｐゴシック" charset="0"/>
                <a:cs typeface="ＭＳ Ｐゴシック" charset="0"/>
              </a:rPr>
              <a:t>)</a:t>
            </a:r>
          </a:p>
          <a:p>
            <a:pPr>
              <a:spcBef>
                <a:spcPct val="20000"/>
              </a:spcBef>
              <a:defRPr/>
            </a:pPr>
            <a:r>
              <a:rPr lang="en-GB" i="1" dirty="0">
                <a:latin typeface="Comic Sans MS" charset="0"/>
                <a:ea typeface="ＭＳ Ｐゴシック" charset="0"/>
                <a:cs typeface="ＭＳ Ｐゴシック" charset="0"/>
              </a:rPr>
              <a:t> </a:t>
            </a:r>
          </a:p>
          <a:p>
            <a:pPr>
              <a:spcBef>
                <a:spcPct val="20000"/>
              </a:spcBef>
              <a:defRPr/>
            </a:pPr>
            <a:endParaRPr lang="en-GB" i="1" dirty="0">
              <a:latin typeface="Comic Sans MS" charset="0"/>
              <a:ea typeface="ＭＳ Ｐゴシック" charset="0"/>
              <a:cs typeface="ＭＳ Ｐゴシック" charset="0"/>
            </a:endParaRPr>
          </a:p>
          <a:p>
            <a:pPr>
              <a:spcBef>
                <a:spcPct val="20000"/>
              </a:spcBef>
              <a:defRPr/>
            </a:pPr>
            <a:endParaRPr lang="en-GB" i="1" dirty="0">
              <a:latin typeface="Comic Sans MS" charset="0"/>
              <a:ea typeface="ＭＳ Ｐゴシック" charset="0"/>
              <a:cs typeface="ＭＳ Ｐゴシック" charset="0"/>
            </a:endParaRPr>
          </a:p>
          <a:p>
            <a:pPr>
              <a:spcBef>
                <a:spcPct val="20000"/>
              </a:spcBef>
              <a:defRPr/>
            </a:pPr>
            <a:endParaRPr lang="en-GB" i="1" dirty="0">
              <a:latin typeface="Comic Sans MS" charset="0"/>
              <a:ea typeface="ＭＳ Ｐゴシック" charset="0"/>
              <a:cs typeface="ＭＳ Ｐゴシック" charset="0"/>
            </a:endParaRPr>
          </a:p>
          <a:p>
            <a:pPr>
              <a:spcBef>
                <a:spcPct val="20000"/>
              </a:spcBef>
              <a:defRPr/>
            </a:pPr>
            <a:endParaRPr lang="en-GB" i="1" dirty="0">
              <a:latin typeface="Comic Sans MS" charset="0"/>
              <a:ea typeface="ＭＳ Ｐゴシック" charset="0"/>
              <a:cs typeface="ＭＳ Ｐゴシック" charset="0"/>
            </a:endParaRPr>
          </a:p>
          <a:p>
            <a:pPr>
              <a:spcBef>
                <a:spcPct val="20000"/>
              </a:spcBef>
              <a:defRPr/>
            </a:pPr>
            <a:r>
              <a:rPr lang="en-GB" dirty="0">
                <a:latin typeface="Arial" panose="020B0604020202020204" pitchFamily="34" charset="0"/>
                <a:ea typeface="ＭＳ Ｐゴシック" charset="0"/>
                <a:cs typeface="Arial" panose="020B0604020202020204" pitchFamily="34" charset="0"/>
              </a:rPr>
              <a:t>Viscous material:</a:t>
            </a:r>
          </a:p>
          <a:p>
            <a:pPr marL="214313" indent="-214313">
              <a:spcBef>
                <a:spcPct val="20000"/>
              </a:spcBef>
              <a:buFont typeface="Symbol" charset="0"/>
              <a:buChar char="e"/>
              <a:defRPr/>
            </a:pPr>
            <a:r>
              <a:rPr lang="fr-FR" dirty="0">
                <a:latin typeface="Times New Roman"/>
                <a:ea typeface="ＭＳ Ｐゴシック" charset="0"/>
                <a:cs typeface="ＭＳ Ｐゴシック" charset="0"/>
              </a:rPr>
              <a:t>= </a:t>
            </a:r>
            <a:r>
              <a:rPr lang="fr-FR" i="1" dirty="0">
                <a:latin typeface="Symbol"/>
                <a:ea typeface="ＭＳ Ｐゴシック" charset="0"/>
                <a:cs typeface="ＭＳ Ｐゴシック" charset="0"/>
              </a:rPr>
              <a:t></a:t>
            </a:r>
            <a:r>
              <a:rPr lang="fr-FR" dirty="0">
                <a:latin typeface="Times New Roman"/>
                <a:ea typeface="ＭＳ Ｐゴシック" charset="0"/>
                <a:cs typeface="ＭＳ Ｐゴシック" charset="0"/>
              </a:rPr>
              <a:t> </a:t>
            </a:r>
            <a:r>
              <a:rPr lang="fr-FR" baseline="-25000" dirty="0">
                <a:latin typeface="Times New Roman"/>
                <a:ea typeface="ＭＳ Ｐゴシック" charset="0"/>
                <a:cs typeface="ＭＳ Ｐゴシック" charset="0"/>
              </a:rPr>
              <a:t>0</a:t>
            </a:r>
            <a:r>
              <a:rPr lang="fr-FR" dirty="0">
                <a:latin typeface="Times New Roman"/>
                <a:ea typeface="ＭＳ Ｐゴシック" charset="0"/>
                <a:cs typeface="ＭＳ Ｐゴシック" charset="0"/>
              </a:rPr>
              <a:t> sin(</a:t>
            </a:r>
            <a:r>
              <a:rPr lang="fr-FR" i="1" dirty="0">
                <a:latin typeface="Symbol"/>
                <a:ea typeface="ＭＳ Ｐゴシック" charset="0"/>
                <a:cs typeface="ＭＳ Ｐゴシック" charset="0"/>
              </a:rPr>
              <a:t></a:t>
            </a:r>
            <a:r>
              <a:rPr lang="fr-FR" dirty="0">
                <a:latin typeface="Times New Roman"/>
                <a:ea typeface="ＭＳ Ｐゴシック" charset="0"/>
                <a:cs typeface="ＭＳ Ｐゴシック" charset="0"/>
              </a:rPr>
              <a:t> </a:t>
            </a:r>
            <a:r>
              <a:rPr lang="fr-FR" dirty="0" err="1">
                <a:latin typeface="Times New Roman"/>
                <a:ea typeface="ＭＳ Ｐゴシック" charset="0"/>
                <a:cs typeface="ＭＳ Ｐゴシック" charset="0"/>
              </a:rPr>
              <a:t>t</a:t>
            </a:r>
            <a:r>
              <a:rPr lang="fr-FR" dirty="0">
                <a:latin typeface="Times New Roman"/>
                <a:ea typeface="ＭＳ Ｐゴシック" charset="0"/>
                <a:cs typeface="ＭＳ Ｐゴシック" charset="0"/>
              </a:rPr>
              <a:t>)	</a:t>
            </a:r>
            <a:r>
              <a:rPr lang="fr-FR" i="1" dirty="0">
                <a:latin typeface="Symbol"/>
                <a:ea typeface="ＭＳ Ｐゴシック" charset="0"/>
                <a:cs typeface="ＭＳ Ｐゴシック" charset="0"/>
              </a:rPr>
              <a:t></a:t>
            </a:r>
            <a:r>
              <a:rPr lang="fr-FR" dirty="0">
                <a:latin typeface="Times New Roman"/>
                <a:ea typeface="ＭＳ Ｐゴシック" charset="0"/>
                <a:cs typeface="ＭＳ Ｐゴシック" charset="0"/>
              </a:rPr>
              <a:t> = </a:t>
            </a:r>
            <a:r>
              <a:rPr lang="fr-FR" i="1" dirty="0">
                <a:latin typeface="Symbol"/>
                <a:ea typeface="ＭＳ Ｐゴシック" charset="0"/>
                <a:cs typeface="ＭＳ Ｐゴシック" charset="0"/>
              </a:rPr>
              <a:t></a:t>
            </a:r>
            <a:r>
              <a:rPr lang="fr-FR" dirty="0">
                <a:latin typeface="Times New Roman"/>
                <a:ea typeface="ＭＳ Ｐゴシック" charset="0"/>
                <a:cs typeface="ＭＳ Ｐゴシック" charset="0"/>
              </a:rPr>
              <a:t> </a:t>
            </a:r>
            <a:r>
              <a:rPr lang="fr-FR" baseline="-25000" dirty="0">
                <a:latin typeface="Times New Roman"/>
                <a:ea typeface="ＭＳ Ｐゴシック" charset="0"/>
                <a:cs typeface="ＭＳ Ｐゴシック" charset="0"/>
              </a:rPr>
              <a:t>0</a:t>
            </a:r>
            <a:r>
              <a:rPr lang="fr-FR" dirty="0">
                <a:latin typeface="Times New Roman"/>
                <a:ea typeface="ＭＳ Ｐゴシック" charset="0"/>
                <a:cs typeface="ＭＳ Ｐゴシック" charset="0"/>
              </a:rPr>
              <a:t> sin(</a:t>
            </a:r>
            <a:r>
              <a:rPr lang="fr-FR" i="1" dirty="0">
                <a:latin typeface="Symbol"/>
                <a:ea typeface="ＭＳ Ｐゴシック" charset="0"/>
                <a:cs typeface="ＭＳ Ｐゴシック" charset="0"/>
              </a:rPr>
              <a:t></a:t>
            </a:r>
            <a:r>
              <a:rPr lang="fr-FR" dirty="0">
                <a:latin typeface="Times New Roman"/>
                <a:ea typeface="ＭＳ Ｐゴシック" charset="0"/>
                <a:cs typeface="ＭＳ Ｐゴシック" charset="0"/>
              </a:rPr>
              <a:t> </a:t>
            </a:r>
            <a:r>
              <a:rPr lang="fr-FR" dirty="0" err="1">
                <a:latin typeface="Times New Roman"/>
                <a:ea typeface="ＭＳ Ｐゴシック" charset="0"/>
                <a:cs typeface="ＭＳ Ｐゴシック" charset="0"/>
              </a:rPr>
              <a:t>t+</a:t>
            </a:r>
            <a:r>
              <a:rPr lang="fr-FR" dirty="0" err="1">
                <a:latin typeface="Symbol" charset="2"/>
                <a:ea typeface="ＭＳ Ｐゴシック" charset="0"/>
                <a:cs typeface="Symbol" charset="2"/>
              </a:rPr>
              <a:t>p</a:t>
            </a:r>
            <a:r>
              <a:rPr lang="fr-FR" dirty="0">
                <a:latin typeface="Times New Roman"/>
                <a:ea typeface="ＭＳ Ｐゴシック" charset="0"/>
                <a:cs typeface="ＭＳ Ｐゴシック" charset="0"/>
              </a:rPr>
              <a:t>/2)</a:t>
            </a:r>
          </a:p>
          <a:p>
            <a:pPr>
              <a:defRPr/>
            </a:pPr>
            <a:r>
              <a:rPr lang="fr-FR" dirty="0" err="1">
                <a:latin typeface="Times New Roman"/>
                <a:ea typeface="ＭＳ Ｐゴシック" charset="0"/>
                <a:cs typeface="ＭＳ Ｐゴシック" charset="0"/>
              </a:rPr>
              <a:t>because</a:t>
            </a:r>
            <a:r>
              <a:rPr lang="fr-FR" dirty="0">
                <a:latin typeface="Times New Roman"/>
                <a:ea typeface="ＭＳ Ｐゴシック" charset="0"/>
                <a:cs typeface="ＭＳ Ｐゴシック" charset="0"/>
              </a:rPr>
              <a:t> </a:t>
            </a:r>
            <a:r>
              <a:rPr lang="fr-FR" i="1" dirty="0">
                <a:latin typeface="Symbol"/>
                <a:ea typeface="ＭＳ Ｐゴシック" charset="0"/>
                <a:cs typeface="ＭＳ Ｐゴシック" charset="0"/>
              </a:rPr>
              <a:t></a:t>
            </a:r>
            <a:r>
              <a:rPr lang="fr-FR" dirty="0">
                <a:latin typeface="Times New Roman"/>
                <a:ea typeface="ＭＳ Ｐゴシック" charset="0"/>
                <a:cs typeface="ＭＳ Ｐゴシック" charset="0"/>
              </a:rPr>
              <a:t>=</a:t>
            </a:r>
            <a:r>
              <a:rPr lang="fr-FR" i="1" dirty="0">
                <a:latin typeface="Symbol"/>
                <a:ea typeface="ＭＳ Ｐゴシック" charset="0"/>
                <a:cs typeface="ＭＳ Ｐゴシック" charset="0"/>
              </a:rPr>
              <a:t></a:t>
            </a:r>
            <a:r>
              <a:rPr lang="fr-FR" dirty="0">
                <a:latin typeface="Times New Roman"/>
                <a:ea typeface="ＭＳ Ｐゴシック" charset="0"/>
                <a:cs typeface="ＭＳ Ｐゴシック" charset="0"/>
              </a:rPr>
              <a:t> d</a:t>
            </a:r>
            <a:r>
              <a:rPr lang="fr-FR" i="1" dirty="0">
                <a:latin typeface="Symbol"/>
                <a:ea typeface="ＭＳ Ｐゴシック" charset="0"/>
                <a:cs typeface="ＭＳ Ｐゴシック" charset="0"/>
              </a:rPr>
              <a:t></a:t>
            </a:r>
            <a:r>
              <a:rPr lang="fr-FR" dirty="0">
                <a:latin typeface="Times New Roman"/>
                <a:ea typeface="ＭＳ Ｐゴシック" charset="0"/>
                <a:cs typeface="ＭＳ Ｐゴシック" charset="0"/>
              </a:rPr>
              <a:t>/</a:t>
            </a:r>
            <a:r>
              <a:rPr lang="fr-FR" dirty="0" err="1">
                <a:latin typeface="Times New Roman"/>
                <a:ea typeface="ＭＳ Ｐゴシック" charset="0"/>
                <a:cs typeface="ＭＳ Ｐゴシック" charset="0"/>
              </a:rPr>
              <a:t>dt</a:t>
            </a:r>
            <a:endParaRPr lang="fr-FR" dirty="0">
              <a:latin typeface="Times New Roman"/>
              <a:ea typeface="ＭＳ Ｐゴシック" charset="0"/>
              <a:cs typeface="ＭＳ Ｐゴシック" charset="0"/>
            </a:endParaRPr>
          </a:p>
          <a:p>
            <a:pPr>
              <a:spcBef>
                <a:spcPct val="20000"/>
              </a:spcBef>
              <a:defRPr/>
            </a:pPr>
            <a:endParaRPr lang="fr-FR" dirty="0">
              <a:latin typeface="Times New Roman"/>
              <a:ea typeface="ＭＳ Ｐゴシック" charset="0"/>
              <a:cs typeface="ＭＳ Ｐゴシック" charset="0"/>
            </a:endParaRPr>
          </a:p>
          <a:p>
            <a:pPr>
              <a:spcBef>
                <a:spcPct val="20000"/>
              </a:spcBef>
              <a:defRPr/>
            </a:pPr>
            <a:endParaRPr lang="en-GB" i="1" dirty="0">
              <a:latin typeface="Comic Sans MS" charset="0"/>
              <a:ea typeface="ＭＳ Ｐゴシック" charset="0"/>
              <a:cs typeface="ＭＳ Ｐゴシック" charset="0"/>
            </a:endParaRPr>
          </a:p>
        </p:txBody>
      </p:sp>
      <p:pic>
        <p:nvPicPr>
          <p:cNvPr id="66563" name="Picture 2">
            <a:extLst>
              <a:ext uri="{FF2B5EF4-FFF2-40B4-BE49-F238E27FC236}">
                <a16:creationId xmlns:a16="http://schemas.microsoft.com/office/drawing/2014/main" id="{0FE5B897-7556-E642-B428-396B341CFC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3925" y="951310"/>
            <a:ext cx="2484835" cy="145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3">
            <a:extLst>
              <a:ext uri="{FF2B5EF4-FFF2-40B4-BE49-F238E27FC236}">
                <a16:creationId xmlns:a16="http://schemas.microsoft.com/office/drawing/2014/main" id="{93E30069-8D55-BE4E-8C65-D8688DDE740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7497" y="2895600"/>
            <a:ext cx="2761059" cy="162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5DE6759C-B88C-D84D-80A9-C31157942204}"/>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err="1">
                <a:cs typeface="Arial" panose="020B0604020202020204" pitchFamily="34" charset="0"/>
              </a:rPr>
              <a:t>Oscillatory</a:t>
            </a:r>
            <a:r>
              <a:rPr lang="fr-CH" altLang="ja-JP" sz="2100" b="1" dirty="0">
                <a:cs typeface="Arial" panose="020B0604020202020204" pitchFamily="34" charset="0"/>
              </a:rPr>
              <a:t> </a:t>
            </a:r>
            <a:r>
              <a:rPr lang="fr-CH" altLang="ja-JP" sz="2100" b="1" dirty="0" err="1">
                <a:cs typeface="Arial" panose="020B0604020202020204" pitchFamily="34" charset="0"/>
              </a:rPr>
              <a:t>measurements-principle</a:t>
            </a:r>
            <a:endParaRPr lang="en-GB" altLang="en-CH" sz="1800" b="1" dirty="0">
              <a:cs typeface="Arial" panose="020B0604020202020204" pitchFamily="34" charset="0"/>
            </a:endParaRPr>
          </a:p>
        </p:txBody>
      </p:sp>
      <p:sp>
        <p:nvSpPr>
          <p:cNvPr id="68610" name="Rectangle 3">
            <a:extLst>
              <a:ext uri="{FF2B5EF4-FFF2-40B4-BE49-F238E27FC236}">
                <a16:creationId xmlns:a16="http://schemas.microsoft.com/office/drawing/2014/main" id="{F4F85769-A439-1F46-B237-98BE85594299}"/>
              </a:ext>
            </a:extLst>
          </p:cNvPr>
          <p:cNvSpPr>
            <a:spLocks noChangeArrowheads="1"/>
          </p:cNvSpPr>
          <p:nvPr/>
        </p:nvSpPr>
        <p:spPr bwMode="auto">
          <a:xfrm>
            <a:off x="1143000" y="951310"/>
            <a:ext cx="6218635" cy="297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CH" sz="1350" dirty="0">
                <a:cs typeface="Arial" panose="020B0604020202020204" pitchFamily="34" charset="0"/>
              </a:rPr>
              <a:t>Viscoelastic material:</a:t>
            </a:r>
          </a:p>
          <a:p>
            <a:pPr eaLnBrk="1" hangingPunct="1"/>
            <a:r>
              <a:rPr lang="fr-FR" altLang="en-CH" sz="1350" i="1" dirty="0">
                <a:latin typeface="Symbol" pitchFamily="2" charset="2"/>
              </a:rPr>
              <a:t></a:t>
            </a:r>
            <a:r>
              <a:rPr lang="fr-FR" altLang="en-CH" sz="1350" dirty="0">
                <a:latin typeface="Times New Roman" panose="02020603050405020304" pitchFamily="18" charset="0"/>
              </a:rPr>
              <a:t> = </a:t>
            </a:r>
            <a:r>
              <a:rPr lang="fr-FR" altLang="en-CH" sz="1350" i="1" dirty="0">
                <a:latin typeface="Symbol" pitchFamily="2" charset="2"/>
              </a:rPr>
              <a:t></a:t>
            </a:r>
            <a:r>
              <a:rPr lang="fr-FR" altLang="en-CH" sz="1350" dirty="0">
                <a:latin typeface="Times New Roman" panose="02020603050405020304" pitchFamily="18" charset="0"/>
              </a:rPr>
              <a:t> </a:t>
            </a:r>
            <a:r>
              <a:rPr lang="fr-FR" altLang="en-CH" sz="1350" baseline="-25000" dirty="0">
                <a:latin typeface="Times New Roman" panose="02020603050405020304" pitchFamily="18" charset="0"/>
              </a:rPr>
              <a:t>0</a:t>
            </a:r>
            <a:r>
              <a:rPr lang="fr-FR" altLang="en-CH" sz="1350" dirty="0">
                <a:latin typeface="Times New Roman" panose="02020603050405020304" pitchFamily="18" charset="0"/>
              </a:rPr>
              <a:t> sin(</a:t>
            </a:r>
            <a:r>
              <a:rPr lang="fr-FR" altLang="en-CH" sz="1350" i="1" dirty="0">
                <a:latin typeface="Symbol" pitchFamily="2" charset="2"/>
              </a:rPr>
              <a:t></a:t>
            </a:r>
            <a:r>
              <a:rPr lang="fr-FR" altLang="en-CH" sz="1350" dirty="0">
                <a:latin typeface="Times New Roman" panose="02020603050405020304" pitchFamily="18" charset="0"/>
              </a:rPr>
              <a:t> </a:t>
            </a:r>
            <a:r>
              <a:rPr lang="fr-FR" altLang="en-CH" sz="1350" dirty="0" err="1">
                <a:latin typeface="Times New Roman" panose="02020603050405020304" pitchFamily="18" charset="0"/>
              </a:rPr>
              <a:t>t</a:t>
            </a:r>
            <a:r>
              <a:rPr lang="fr-FR" altLang="en-CH" sz="1350" dirty="0">
                <a:latin typeface="Times New Roman" panose="02020603050405020304" pitchFamily="18" charset="0"/>
              </a:rPr>
              <a:t>)	</a:t>
            </a:r>
            <a:r>
              <a:rPr lang="fr-FR" altLang="en-CH" sz="1350" i="1" dirty="0">
                <a:latin typeface="Symbol" pitchFamily="2" charset="2"/>
              </a:rPr>
              <a:t></a:t>
            </a:r>
            <a:r>
              <a:rPr lang="fr-FR" altLang="en-CH" sz="1350" dirty="0">
                <a:latin typeface="Times New Roman" panose="02020603050405020304" pitchFamily="18" charset="0"/>
              </a:rPr>
              <a:t> = </a:t>
            </a:r>
            <a:r>
              <a:rPr lang="fr-FR" altLang="en-CH" sz="1350" i="1" dirty="0">
                <a:latin typeface="Symbol" pitchFamily="2" charset="2"/>
              </a:rPr>
              <a:t></a:t>
            </a:r>
            <a:r>
              <a:rPr lang="fr-FR" altLang="en-CH" sz="1350" dirty="0">
                <a:latin typeface="Times New Roman" panose="02020603050405020304" pitchFamily="18" charset="0"/>
              </a:rPr>
              <a:t> </a:t>
            </a:r>
            <a:r>
              <a:rPr lang="fr-FR" altLang="en-CH" sz="1350" baseline="-25000" dirty="0">
                <a:latin typeface="Times New Roman" panose="02020603050405020304" pitchFamily="18" charset="0"/>
              </a:rPr>
              <a:t>0</a:t>
            </a:r>
            <a:r>
              <a:rPr lang="fr-FR" altLang="en-CH" sz="1350" dirty="0">
                <a:latin typeface="Times New Roman" panose="02020603050405020304" pitchFamily="18" charset="0"/>
              </a:rPr>
              <a:t> sin(</a:t>
            </a:r>
            <a:r>
              <a:rPr lang="fr-FR" altLang="en-CH" sz="1350" i="1" dirty="0">
                <a:latin typeface="Symbol" pitchFamily="2" charset="2"/>
              </a:rPr>
              <a:t></a:t>
            </a:r>
            <a:r>
              <a:rPr lang="fr-FR" altLang="en-CH" sz="1350" dirty="0">
                <a:latin typeface="Times New Roman" panose="02020603050405020304" pitchFamily="18" charset="0"/>
              </a:rPr>
              <a:t> </a:t>
            </a:r>
            <a:r>
              <a:rPr lang="fr-FR" altLang="en-CH" sz="1350" dirty="0" err="1">
                <a:latin typeface="Times New Roman" panose="02020603050405020304" pitchFamily="18" charset="0"/>
              </a:rPr>
              <a:t>t+</a:t>
            </a:r>
            <a:r>
              <a:rPr lang="fr-FR" altLang="en-CH" sz="1350" dirty="0" err="1">
                <a:latin typeface="Symbol" pitchFamily="2" charset="2"/>
              </a:rPr>
              <a:t>d</a:t>
            </a:r>
            <a:r>
              <a:rPr lang="fr-FR" altLang="en-CH" sz="1350" dirty="0">
                <a:latin typeface="Times New Roman" panose="02020603050405020304" pitchFamily="18" charset="0"/>
              </a:rPr>
              <a:t>)</a:t>
            </a:r>
          </a:p>
          <a:p>
            <a:pPr eaLnBrk="1" hangingPunct="1">
              <a:spcBef>
                <a:spcPct val="20000"/>
              </a:spcBef>
            </a:pPr>
            <a:r>
              <a:rPr lang="en-GB" altLang="en-CH" sz="1350" i="1" dirty="0">
                <a:latin typeface="Comic Sans MS" panose="030F0902030302020204" pitchFamily="66" charset="0"/>
              </a:rPr>
              <a:t> </a:t>
            </a:r>
            <a:r>
              <a:rPr lang="fr-FR" altLang="en-CH" sz="1350" dirty="0">
                <a:latin typeface="Symbol" pitchFamily="2" charset="2"/>
              </a:rPr>
              <a:t>d </a:t>
            </a:r>
            <a:r>
              <a:rPr lang="fr-FR" altLang="en-CH" sz="1350" dirty="0" err="1">
                <a:cs typeface="Arial" panose="020B0604020202020204" pitchFamily="34" charset="0"/>
              </a:rPr>
              <a:t>is</a:t>
            </a:r>
            <a:r>
              <a:rPr lang="fr-FR" altLang="en-CH" sz="1350" dirty="0">
                <a:cs typeface="Arial" panose="020B0604020202020204" pitchFamily="34" charset="0"/>
              </a:rPr>
              <a:t> the phase angle</a:t>
            </a:r>
            <a:endParaRPr lang="en-GB" altLang="en-CH" sz="1350" i="1" dirty="0">
              <a:cs typeface="Arial" panose="020B0604020202020204" pitchFamily="34" charset="0"/>
            </a:endParaRPr>
          </a:p>
          <a:p>
            <a:pPr eaLnBrk="1" hangingPunct="1">
              <a:spcBef>
                <a:spcPct val="20000"/>
              </a:spcBef>
            </a:pPr>
            <a:endParaRPr lang="en-GB" altLang="en-CH" sz="1350" i="1" dirty="0">
              <a:latin typeface="Comic Sans MS" panose="030F0902030302020204" pitchFamily="66" charset="0"/>
            </a:endParaRPr>
          </a:p>
          <a:p>
            <a:pPr eaLnBrk="1" hangingPunct="1">
              <a:spcBef>
                <a:spcPct val="20000"/>
              </a:spcBef>
            </a:pPr>
            <a:endParaRPr lang="en-GB" altLang="en-CH" sz="1350" i="1" dirty="0">
              <a:latin typeface="Comic Sans MS" panose="030F0902030302020204" pitchFamily="66" charset="0"/>
            </a:endParaRPr>
          </a:p>
          <a:p>
            <a:pPr eaLnBrk="1" hangingPunct="1">
              <a:spcBef>
                <a:spcPct val="20000"/>
              </a:spcBef>
            </a:pPr>
            <a:r>
              <a:rPr lang="en-GB" altLang="en-CH" sz="1350" dirty="0">
                <a:cs typeface="Arial" panose="020B0604020202020204" pitchFamily="34" charset="0"/>
              </a:rPr>
              <a:t>Definitions:</a:t>
            </a:r>
          </a:p>
          <a:p>
            <a:pPr eaLnBrk="1" hangingPunct="1">
              <a:spcBef>
                <a:spcPct val="20000"/>
              </a:spcBef>
            </a:pPr>
            <a:r>
              <a:rPr lang="en-GB" altLang="en-CH" sz="1350" dirty="0">
                <a:cs typeface="Arial" panose="020B0604020202020204" pitchFamily="34" charset="0"/>
              </a:rPr>
              <a:t>Storage modulus</a:t>
            </a:r>
          </a:p>
          <a:p>
            <a:pPr eaLnBrk="1" hangingPunct="1">
              <a:spcBef>
                <a:spcPct val="20000"/>
              </a:spcBef>
            </a:pPr>
            <a:endParaRPr lang="en-GB" altLang="en-CH" sz="1350" dirty="0">
              <a:cs typeface="Arial" panose="020B0604020202020204" pitchFamily="34" charset="0"/>
            </a:endParaRPr>
          </a:p>
          <a:p>
            <a:pPr eaLnBrk="1" hangingPunct="1">
              <a:spcBef>
                <a:spcPct val="20000"/>
              </a:spcBef>
            </a:pPr>
            <a:r>
              <a:rPr lang="en-GB" altLang="en-CH" sz="1350" dirty="0">
                <a:cs typeface="Arial" panose="020B0604020202020204" pitchFamily="34" charset="0"/>
              </a:rPr>
              <a:t>Loss modulus</a:t>
            </a:r>
          </a:p>
          <a:p>
            <a:pPr eaLnBrk="1" hangingPunct="1">
              <a:spcBef>
                <a:spcPct val="20000"/>
              </a:spcBef>
            </a:pPr>
            <a:endParaRPr lang="en-GB" altLang="en-CH" sz="1350" dirty="0">
              <a:cs typeface="Arial" panose="020B0604020202020204" pitchFamily="34" charset="0"/>
            </a:endParaRPr>
          </a:p>
          <a:p>
            <a:pPr eaLnBrk="1" hangingPunct="1">
              <a:spcBef>
                <a:spcPct val="20000"/>
              </a:spcBef>
            </a:pPr>
            <a:r>
              <a:rPr lang="en-GB" altLang="en-CH" sz="1350" dirty="0">
                <a:cs typeface="Arial" panose="020B0604020202020204" pitchFamily="34" charset="0"/>
              </a:rPr>
              <a:t>Then, phase angle</a:t>
            </a:r>
          </a:p>
          <a:p>
            <a:pPr eaLnBrk="1" hangingPunct="1">
              <a:spcBef>
                <a:spcPct val="20000"/>
              </a:spcBef>
            </a:pPr>
            <a:endParaRPr lang="en-GB" altLang="en-CH" sz="1350" i="1" dirty="0">
              <a:latin typeface="Comic Sans MS" panose="030F0902030302020204" pitchFamily="66" charset="0"/>
            </a:endParaRPr>
          </a:p>
          <a:p>
            <a:pPr eaLnBrk="1" hangingPunct="1">
              <a:spcBef>
                <a:spcPct val="20000"/>
              </a:spcBef>
            </a:pPr>
            <a:endParaRPr lang="en-GB" altLang="en-CH" sz="1350" i="1" dirty="0">
              <a:latin typeface="Comic Sans MS" panose="030F0902030302020204" pitchFamily="66" charset="0"/>
            </a:endParaRPr>
          </a:p>
          <a:p>
            <a:pPr eaLnBrk="1" hangingPunct="1">
              <a:spcBef>
                <a:spcPct val="20000"/>
              </a:spcBef>
            </a:pPr>
            <a:r>
              <a:rPr lang="en-GB" altLang="en-CH" sz="1350" dirty="0">
                <a:cs typeface="Arial" panose="020B0604020202020204" pitchFamily="34" charset="0"/>
              </a:rPr>
              <a:t>So, finally: </a:t>
            </a:r>
          </a:p>
          <a:p>
            <a:pPr eaLnBrk="1" hangingPunct="1">
              <a:spcBef>
                <a:spcPct val="20000"/>
              </a:spcBef>
            </a:pPr>
            <a:endParaRPr lang="en-GB" altLang="en-CH" sz="1350" i="1" dirty="0">
              <a:latin typeface="Comic Sans MS" panose="030F0902030302020204" pitchFamily="66" charset="0"/>
            </a:endParaRPr>
          </a:p>
          <a:p>
            <a:pPr eaLnBrk="1" hangingPunct="1">
              <a:spcBef>
                <a:spcPct val="20000"/>
              </a:spcBef>
            </a:pPr>
            <a:endParaRPr lang="fr-FR" altLang="en-CH" sz="1350" dirty="0">
              <a:latin typeface="Times New Roman" panose="02020603050405020304" pitchFamily="18" charset="0"/>
            </a:endParaRPr>
          </a:p>
          <a:p>
            <a:pPr eaLnBrk="1" hangingPunct="1">
              <a:spcBef>
                <a:spcPct val="20000"/>
              </a:spcBef>
            </a:pPr>
            <a:endParaRPr lang="en-GB" altLang="en-CH" sz="1350" i="1" dirty="0">
              <a:latin typeface="Comic Sans MS" panose="030F0902030302020204" pitchFamily="66" charset="0"/>
            </a:endParaRPr>
          </a:p>
        </p:txBody>
      </p:sp>
      <p:pic>
        <p:nvPicPr>
          <p:cNvPr id="68611" name="Picture 1">
            <a:extLst>
              <a:ext uri="{FF2B5EF4-FFF2-40B4-BE49-F238E27FC236}">
                <a16:creationId xmlns:a16="http://schemas.microsoft.com/office/drawing/2014/main" id="{032E9F67-3C1F-1748-9E41-15019F270D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2729" y="1091804"/>
            <a:ext cx="3037284"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8612" name="Object 4">
            <a:extLst>
              <a:ext uri="{FF2B5EF4-FFF2-40B4-BE49-F238E27FC236}">
                <a16:creationId xmlns:a16="http://schemas.microsoft.com/office/drawing/2014/main" id="{01C09F2F-234C-0041-821F-B70585CFDE4B}"/>
              </a:ext>
            </a:extLst>
          </p:cNvPr>
          <p:cNvGraphicFramePr>
            <a:graphicFrameLocks noChangeAspect="1"/>
          </p:cNvGraphicFramePr>
          <p:nvPr/>
        </p:nvGraphicFramePr>
        <p:xfrm>
          <a:off x="1782367" y="1853803"/>
          <a:ext cx="2240756" cy="232172"/>
        </p:xfrm>
        <a:graphic>
          <a:graphicData uri="http://schemas.openxmlformats.org/presentationml/2006/ole">
            <mc:AlternateContent xmlns:mc="http://schemas.openxmlformats.org/markup-compatibility/2006">
              <mc:Choice xmlns:v="urn:schemas-microsoft-com:vml" Requires="v">
                <p:oleObj spid="_x0000_s75797" name="Equation" r:id="rId5" imgW="2082800" imgH="215900" progId="Equation.3">
                  <p:embed/>
                </p:oleObj>
              </mc:Choice>
              <mc:Fallback>
                <p:oleObj name="Equation" r:id="rId5" imgW="2082800" imgH="215900" progId="Equation.3">
                  <p:embed/>
                  <p:pic>
                    <p:nvPicPr>
                      <p:cNvPr id="68612" name="Object 4">
                        <a:extLst>
                          <a:ext uri="{FF2B5EF4-FFF2-40B4-BE49-F238E27FC236}">
                            <a16:creationId xmlns:a16="http://schemas.microsoft.com/office/drawing/2014/main" id="{01C09F2F-234C-0041-821F-B70585CFDE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2367" y="1853803"/>
                        <a:ext cx="2240756" cy="23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8613" name="Object 5">
            <a:extLst>
              <a:ext uri="{FF2B5EF4-FFF2-40B4-BE49-F238E27FC236}">
                <a16:creationId xmlns:a16="http://schemas.microsoft.com/office/drawing/2014/main" id="{ABEAD30C-DBA3-DD4E-AF66-8012B7183C4F}"/>
              </a:ext>
            </a:extLst>
          </p:cNvPr>
          <p:cNvGraphicFramePr>
            <a:graphicFrameLocks noChangeAspect="1"/>
          </p:cNvGraphicFramePr>
          <p:nvPr/>
        </p:nvGraphicFramePr>
        <p:xfrm>
          <a:off x="3384947" y="2301479"/>
          <a:ext cx="885825" cy="464344"/>
        </p:xfrm>
        <a:graphic>
          <a:graphicData uri="http://schemas.openxmlformats.org/presentationml/2006/ole">
            <mc:AlternateContent xmlns:mc="http://schemas.openxmlformats.org/markup-compatibility/2006">
              <mc:Choice xmlns:v="urn:schemas-microsoft-com:vml" Requires="v">
                <p:oleObj spid="_x0000_s75798" name="Equation" r:id="rId7" imgW="825500" imgH="431800" progId="Equation.3">
                  <p:embed/>
                </p:oleObj>
              </mc:Choice>
              <mc:Fallback>
                <p:oleObj name="Equation" r:id="rId7" imgW="825500" imgH="431800" progId="Equation.3">
                  <p:embed/>
                  <p:pic>
                    <p:nvPicPr>
                      <p:cNvPr id="68613" name="Object 5">
                        <a:extLst>
                          <a:ext uri="{FF2B5EF4-FFF2-40B4-BE49-F238E27FC236}">
                            <a16:creationId xmlns:a16="http://schemas.microsoft.com/office/drawing/2014/main" id="{ABEAD30C-DBA3-DD4E-AF66-8012B7183C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4947" y="2301479"/>
                        <a:ext cx="88582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8614" name="Object 6">
            <a:extLst>
              <a:ext uri="{FF2B5EF4-FFF2-40B4-BE49-F238E27FC236}">
                <a16:creationId xmlns:a16="http://schemas.microsoft.com/office/drawing/2014/main" id="{F9E7CC4E-F948-C246-A90F-FBA5972C123C}"/>
              </a:ext>
            </a:extLst>
          </p:cNvPr>
          <p:cNvGraphicFramePr>
            <a:graphicFrameLocks noChangeAspect="1"/>
          </p:cNvGraphicFramePr>
          <p:nvPr/>
        </p:nvGraphicFramePr>
        <p:xfrm>
          <a:off x="3384947" y="2877741"/>
          <a:ext cx="885825" cy="470297"/>
        </p:xfrm>
        <a:graphic>
          <a:graphicData uri="http://schemas.openxmlformats.org/presentationml/2006/ole">
            <mc:AlternateContent xmlns:mc="http://schemas.openxmlformats.org/markup-compatibility/2006">
              <mc:Choice xmlns:v="urn:schemas-microsoft-com:vml" Requires="v">
                <p:oleObj spid="_x0000_s75799" name="Equation" r:id="rId9" imgW="812800" imgH="431800" progId="Equation.3">
                  <p:embed/>
                </p:oleObj>
              </mc:Choice>
              <mc:Fallback>
                <p:oleObj name="Equation" r:id="rId9" imgW="812800" imgH="431800" progId="Equation.3">
                  <p:embed/>
                  <p:pic>
                    <p:nvPicPr>
                      <p:cNvPr id="68614" name="Object 6">
                        <a:extLst>
                          <a:ext uri="{FF2B5EF4-FFF2-40B4-BE49-F238E27FC236}">
                            <a16:creationId xmlns:a16="http://schemas.microsoft.com/office/drawing/2014/main" id="{F9E7CC4E-F948-C246-A90F-FBA5972C123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4947" y="2877741"/>
                        <a:ext cx="885825" cy="47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8615" name="Object 7">
            <a:extLst>
              <a:ext uri="{FF2B5EF4-FFF2-40B4-BE49-F238E27FC236}">
                <a16:creationId xmlns:a16="http://schemas.microsoft.com/office/drawing/2014/main" id="{9FE7DCBE-043B-2542-ACB1-3DA1C27D7E24}"/>
              </a:ext>
            </a:extLst>
          </p:cNvPr>
          <p:cNvGraphicFramePr>
            <a:graphicFrameLocks noChangeAspect="1"/>
          </p:cNvGraphicFramePr>
          <p:nvPr/>
        </p:nvGraphicFramePr>
        <p:xfrm>
          <a:off x="3405188" y="3489723"/>
          <a:ext cx="723900" cy="439340"/>
        </p:xfrm>
        <a:graphic>
          <a:graphicData uri="http://schemas.openxmlformats.org/presentationml/2006/ole">
            <mc:AlternateContent xmlns:mc="http://schemas.openxmlformats.org/markup-compatibility/2006">
              <mc:Choice xmlns:v="urn:schemas-microsoft-com:vml" Requires="v">
                <p:oleObj spid="_x0000_s75800" name="Equation" r:id="rId11" imgW="647700" imgH="393700" progId="Equation.3">
                  <p:embed/>
                </p:oleObj>
              </mc:Choice>
              <mc:Fallback>
                <p:oleObj name="Equation" r:id="rId11" imgW="647700" imgH="393700" progId="Equation.3">
                  <p:embed/>
                  <p:pic>
                    <p:nvPicPr>
                      <p:cNvPr id="68615" name="Object 7">
                        <a:extLst>
                          <a:ext uri="{FF2B5EF4-FFF2-40B4-BE49-F238E27FC236}">
                            <a16:creationId xmlns:a16="http://schemas.microsoft.com/office/drawing/2014/main" id="{9FE7DCBE-043B-2542-ACB1-3DA1C27D7E2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05188" y="3489723"/>
                        <a:ext cx="723900" cy="43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8616" name="Object 9">
            <a:extLst>
              <a:ext uri="{FF2B5EF4-FFF2-40B4-BE49-F238E27FC236}">
                <a16:creationId xmlns:a16="http://schemas.microsoft.com/office/drawing/2014/main" id="{D5021EEB-472B-EE49-A4F7-19C9170BB5B2}"/>
              </a:ext>
            </a:extLst>
          </p:cNvPr>
          <p:cNvGraphicFramePr>
            <a:graphicFrameLocks noChangeAspect="1"/>
          </p:cNvGraphicFramePr>
          <p:nvPr/>
        </p:nvGraphicFramePr>
        <p:xfrm>
          <a:off x="2897981" y="4299348"/>
          <a:ext cx="2896791" cy="325040"/>
        </p:xfrm>
        <a:graphic>
          <a:graphicData uri="http://schemas.openxmlformats.org/presentationml/2006/ole">
            <mc:AlternateContent xmlns:mc="http://schemas.openxmlformats.org/markup-compatibility/2006">
              <mc:Choice xmlns:v="urn:schemas-microsoft-com:vml" Requires="v">
                <p:oleObj spid="_x0000_s75801" name="Equation" r:id="rId13" imgW="1930400" imgH="215900" progId="Equation.3">
                  <p:embed/>
                </p:oleObj>
              </mc:Choice>
              <mc:Fallback>
                <p:oleObj name="Equation" r:id="rId13" imgW="1930400" imgH="215900" progId="Equation.3">
                  <p:embed/>
                  <p:pic>
                    <p:nvPicPr>
                      <p:cNvPr id="68616" name="Object 9">
                        <a:extLst>
                          <a:ext uri="{FF2B5EF4-FFF2-40B4-BE49-F238E27FC236}">
                            <a16:creationId xmlns:a16="http://schemas.microsoft.com/office/drawing/2014/main" id="{D5021EEB-472B-EE49-A4F7-19C9170BB5B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7981" y="4299348"/>
                        <a:ext cx="2896791" cy="32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DED2B7A2-F947-3043-A8E7-003F888283EE}"/>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err="1">
                <a:cs typeface="Arial" panose="020B0604020202020204" pitchFamily="34" charset="0"/>
              </a:rPr>
              <a:t>Moduli</a:t>
            </a:r>
            <a:r>
              <a:rPr lang="fr-CH" altLang="ja-JP" sz="2100" b="1" dirty="0">
                <a:cs typeface="Arial" panose="020B0604020202020204" pitchFamily="34" charset="0"/>
              </a:rPr>
              <a:t> for a SLSM model </a:t>
            </a:r>
            <a:r>
              <a:rPr lang="fr-CH" altLang="ja-JP" sz="2100" b="1" dirty="0" err="1">
                <a:cs typeface="Arial" panose="020B0604020202020204" pitchFamily="34" charset="0"/>
              </a:rPr>
              <a:t>material</a:t>
            </a:r>
            <a:endParaRPr lang="en-GB" altLang="en-CH" sz="1800" b="1" dirty="0">
              <a:cs typeface="Arial" panose="020B0604020202020204" pitchFamily="34" charset="0"/>
            </a:endParaRPr>
          </a:p>
        </p:txBody>
      </p:sp>
      <p:sp>
        <p:nvSpPr>
          <p:cNvPr id="70658" name="Rectangle 3">
            <a:extLst>
              <a:ext uri="{FF2B5EF4-FFF2-40B4-BE49-F238E27FC236}">
                <a16:creationId xmlns:a16="http://schemas.microsoft.com/office/drawing/2014/main" id="{F0F576A6-1B3C-CC43-BFE5-F0F4D4D92478}"/>
              </a:ext>
            </a:extLst>
          </p:cNvPr>
          <p:cNvSpPr>
            <a:spLocks noChangeArrowheads="1"/>
          </p:cNvSpPr>
          <p:nvPr/>
        </p:nvSpPr>
        <p:spPr bwMode="auto">
          <a:xfrm>
            <a:off x="1210614" y="951310"/>
            <a:ext cx="6151021" cy="297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CH" sz="1350" dirty="0">
                <a:cs typeface="Arial" panose="020B0604020202020204" pitchFamily="34" charset="0"/>
              </a:rPr>
              <a:t>E</a:t>
            </a:r>
            <a:r>
              <a:rPr lang="en-GB" altLang="en-US" sz="1350" dirty="0">
                <a:cs typeface="Arial" panose="020B0604020202020204" pitchFamily="34" charset="0"/>
              </a:rPr>
              <a:t>’</a:t>
            </a:r>
            <a:r>
              <a:rPr lang="en-GB" altLang="en-CH" sz="1350" dirty="0">
                <a:cs typeface="Arial" panose="020B0604020202020204" pitchFamily="34" charset="0"/>
              </a:rPr>
              <a:t> increases with frequency, and E</a:t>
            </a:r>
            <a:r>
              <a:rPr lang="en-GB" altLang="en-US" sz="1350" dirty="0">
                <a:cs typeface="Arial" panose="020B0604020202020204" pitchFamily="34" charset="0"/>
              </a:rPr>
              <a:t>’’</a:t>
            </a:r>
            <a:r>
              <a:rPr lang="en-GB" altLang="en-CH" sz="1350" dirty="0">
                <a:cs typeface="Arial" panose="020B0604020202020204" pitchFamily="34" charset="0"/>
              </a:rPr>
              <a:t> passes through a maximum when the angular velocity corresponds to the characteristic time of the system.</a:t>
            </a:r>
          </a:p>
          <a:p>
            <a:pPr eaLnBrk="1" hangingPunct="1">
              <a:spcBef>
                <a:spcPct val="20000"/>
              </a:spcBef>
            </a:pPr>
            <a:endParaRPr lang="fr-FR" altLang="en-CH" sz="1350" dirty="0">
              <a:cs typeface="Arial" panose="020B0604020202020204" pitchFamily="34" charset="0"/>
            </a:endParaRPr>
          </a:p>
          <a:p>
            <a:pPr eaLnBrk="1" hangingPunct="1">
              <a:spcBef>
                <a:spcPct val="20000"/>
              </a:spcBef>
            </a:pPr>
            <a:endParaRPr lang="en-GB" altLang="en-CH" sz="1350" dirty="0">
              <a:cs typeface="Arial" panose="020B0604020202020204" pitchFamily="34" charset="0"/>
            </a:endParaRPr>
          </a:p>
        </p:txBody>
      </p:sp>
      <p:pic>
        <p:nvPicPr>
          <p:cNvPr id="70659" name="Picture 2">
            <a:extLst>
              <a:ext uri="{FF2B5EF4-FFF2-40B4-BE49-F238E27FC236}">
                <a16:creationId xmlns:a16="http://schemas.microsoft.com/office/drawing/2014/main" id="{11E47ED2-F752-DF4C-AA6A-5DD77B0FA3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5241" y="1995488"/>
            <a:ext cx="3349228"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0660" name="Object 3">
            <a:extLst>
              <a:ext uri="{FF2B5EF4-FFF2-40B4-BE49-F238E27FC236}">
                <a16:creationId xmlns:a16="http://schemas.microsoft.com/office/drawing/2014/main" id="{246832F3-497D-5641-AD5A-8A0C8E70973E}"/>
              </a:ext>
            </a:extLst>
          </p:cNvPr>
          <p:cNvGraphicFramePr>
            <a:graphicFrameLocks noChangeAspect="1"/>
          </p:cNvGraphicFramePr>
          <p:nvPr/>
        </p:nvGraphicFramePr>
        <p:xfrm>
          <a:off x="5381625" y="1804987"/>
          <a:ext cx="2358629" cy="604838"/>
        </p:xfrm>
        <a:graphic>
          <a:graphicData uri="http://schemas.openxmlformats.org/presentationml/2006/ole">
            <mc:AlternateContent xmlns:mc="http://schemas.openxmlformats.org/markup-compatibility/2006">
              <mc:Choice xmlns:v="urn:schemas-microsoft-com:vml" Requires="v">
                <p:oleObj spid="_x0000_s77833" name="Equation" r:id="rId5" imgW="1981200" imgH="508000" progId="Equation.3">
                  <p:embed/>
                </p:oleObj>
              </mc:Choice>
              <mc:Fallback>
                <p:oleObj name="Equation" r:id="rId5" imgW="1981200" imgH="508000" progId="Equation.3">
                  <p:embed/>
                  <p:pic>
                    <p:nvPicPr>
                      <p:cNvPr id="70660" name="Object 3">
                        <a:extLst>
                          <a:ext uri="{FF2B5EF4-FFF2-40B4-BE49-F238E27FC236}">
                            <a16:creationId xmlns:a16="http://schemas.microsoft.com/office/drawing/2014/main" id="{246832F3-497D-5641-AD5A-8A0C8E7097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1625" y="1804987"/>
                        <a:ext cx="2358629"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0661" name="Object 8">
            <a:extLst>
              <a:ext uri="{FF2B5EF4-FFF2-40B4-BE49-F238E27FC236}">
                <a16:creationId xmlns:a16="http://schemas.microsoft.com/office/drawing/2014/main" id="{16F60902-45CB-8544-9C50-E7B27259C8B6}"/>
              </a:ext>
            </a:extLst>
          </p:cNvPr>
          <p:cNvGraphicFramePr>
            <a:graphicFrameLocks noChangeAspect="1"/>
          </p:cNvGraphicFramePr>
          <p:nvPr/>
        </p:nvGraphicFramePr>
        <p:xfrm>
          <a:off x="5401867" y="2762250"/>
          <a:ext cx="1935956" cy="619125"/>
        </p:xfrm>
        <a:graphic>
          <a:graphicData uri="http://schemas.openxmlformats.org/presentationml/2006/ole">
            <mc:AlternateContent xmlns:mc="http://schemas.openxmlformats.org/markup-compatibility/2006">
              <mc:Choice xmlns:v="urn:schemas-microsoft-com:vml" Requires="v">
                <p:oleObj spid="_x0000_s77834" name="Equation" r:id="rId7" imgW="1587500" imgH="508000" progId="Equation.3">
                  <p:embed/>
                </p:oleObj>
              </mc:Choice>
              <mc:Fallback>
                <p:oleObj name="Equation" r:id="rId7" imgW="1587500" imgH="508000" progId="Equation.3">
                  <p:embed/>
                  <p:pic>
                    <p:nvPicPr>
                      <p:cNvPr id="70661" name="Object 8">
                        <a:extLst>
                          <a:ext uri="{FF2B5EF4-FFF2-40B4-BE49-F238E27FC236}">
                            <a16:creationId xmlns:a16="http://schemas.microsoft.com/office/drawing/2014/main" id="{16F60902-45CB-8544-9C50-E7B27259C8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01867" y="2762250"/>
                        <a:ext cx="1935956"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929DF5FE-2635-C947-9166-9D3489C99246}"/>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a:cs typeface="Arial" panose="020B0604020202020204" pitchFamily="34" charset="0"/>
              </a:rPr>
              <a:t>Lissajous </a:t>
            </a:r>
            <a:r>
              <a:rPr lang="fr-CH" altLang="ja-JP" sz="2100" b="1" dirty="0" err="1">
                <a:cs typeface="Arial" panose="020B0604020202020204" pitchFamily="34" charset="0"/>
              </a:rPr>
              <a:t>curves</a:t>
            </a:r>
            <a:endParaRPr lang="en-GB" altLang="en-CH" sz="1800" b="1" dirty="0">
              <a:cs typeface="Arial" panose="020B0604020202020204" pitchFamily="34" charset="0"/>
            </a:endParaRPr>
          </a:p>
        </p:txBody>
      </p:sp>
      <p:sp>
        <p:nvSpPr>
          <p:cNvPr id="72706" name="Rectangle 3">
            <a:extLst>
              <a:ext uri="{FF2B5EF4-FFF2-40B4-BE49-F238E27FC236}">
                <a16:creationId xmlns:a16="http://schemas.microsoft.com/office/drawing/2014/main" id="{C1EF32D1-85CE-274F-B193-B1474FB9BCB5}"/>
              </a:ext>
            </a:extLst>
          </p:cNvPr>
          <p:cNvSpPr>
            <a:spLocks noChangeArrowheads="1"/>
          </p:cNvSpPr>
          <p:nvPr/>
        </p:nvSpPr>
        <p:spPr bwMode="auto">
          <a:xfrm>
            <a:off x="1030310" y="951310"/>
            <a:ext cx="6331325" cy="297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CH" sz="1350" dirty="0">
                <a:cs typeface="Arial" panose="020B0604020202020204" pitchFamily="34" charset="0"/>
              </a:rPr>
              <a:t>Plotting the stress versus strain parametric curves, an ellipse is obtained.</a:t>
            </a:r>
          </a:p>
          <a:p>
            <a:pPr eaLnBrk="1" hangingPunct="1"/>
            <a:r>
              <a:rPr lang="en-GB" altLang="en-CH" sz="1350" dirty="0">
                <a:cs typeface="Arial" panose="020B0604020202020204" pitchFamily="34" charset="0"/>
              </a:rPr>
              <a:t>The dissipated energy is:</a:t>
            </a: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r>
              <a:rPr lang="en-GB" altLang="en-CH" sz="1350" dirty="0">
                <a:cs typeface="Arial" panose="020B0604020202020204" pitchFamily="34" charset="0"/>
              </a:rPr>
              <a:t>So, for a solicitation in strain, counting negative energy when it is dissipated:</a:t>
            </a: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r>
              <a:rPr lang="en-GB" altLang="en-CH" sz="1350" dirty="0">
                <a:cs typeface="Arial" panose="020B0604020202020204" pitchFamily="34" charset="0"/>
              </a:rPr>
              <a:t>In stress:</a:t>
            </a: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spcBef>
                <a:spcPct val="20000"/>
              </a:spcBef>
            </a:pPr>
            <a:endParaRPr lang="fr-FR" altLang="en-CH" sz="1350" dirty="0">
              <a:cs typeface="Arial" panose="020B0604020202020204" pitchFamily="34" charset="0"/>
            </a:endParaRPr>
          </a:p>
          <a:p>
            <a:pPr eaLnBrk="1" hangingPunct="1">
              <a:spcBef>
                <a:spcPct val="20000"/>
              </a:spcBef>
            </a:pPr>
            <a:endParaRPr lang="en-GB" altLang="en-CH" sz="1350" dirty="0">
              <a:cs typeface="Arial" panose="020B0604020202020204" pitchFamily="34" charset="0"/>
            </a:endParaRPr>
          </a:p>
        </p:txBody>
      </p:sp>
      <p:pic>
        <p:nvPicPr>
          <p:cNvPr id="72707" name="Picture 1">
            <a:extLst>
              <a:ext uri="{FF2B5EF4-FFF2-40B4-BE49-F238E27FC236}">
                <a16:creationId xmlns:a16="http://schemas.microsoft.com/office/drawing/2014/main" id="{EACCDFCD-4B1D-4042-9751-3D3AB61E34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8775" y="1383507"/>
            <a:ext cx="1378744" cy="1403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2708" name="Object 4">
            <a:extLst>
              <a:ext uri="{FF2B5EF4-FFF2-40B4-BE49-F238E27FC236}">
                <a16:creationId xmlns:a16="http://schemas.microsoft.com/office/drawing/2014/main" id="{25765040-0598-D941-93B3-A5CA4218BFC5}"/>
              </a:ext>
            </a:extLst>
          </p:cNvPr>
          <p:cNvGraphicFramePr>
            <a:graphicFrameLocks noChangeAspect="1"/>
          </p:cNvGraphicFramePr>
          <p:nvPr/>
        </p:nvGraphicFramePr>
        <p:xfrm>
          <a:off x="1782366" y="1754981"/>
          <a:ext cx="1547813" cy="495300"/>
        </p:xfrm>
        <a:graphic>
          <a:graphicData uri="http://schemas.openxmlformats.org/presentationml/2006/ole">
            <mc:AlternateContent xmlns:mc="http://schemas.openxmlformats.org/markup-compatibility/2006">
              <mc:Choice xmlns:v="urn:schemas-microsoft-com:vml" Requires="v">
                <p:oleObj spid="_x0000_s79885" name="Equation" r:id="rId5" imgW="1587500" imgH="508000" progId="Equation.3">
                  <p:embed/>
                </p:oleObj>
              </mc:Choice>
              <mc:Fallback>
                <p:oleObj name="Equation" r:id="rId5" imgW="1587500" imgH="508000" progId="Equation.3">
                  <p:embed/>
                  <p:pic>
                    <p:nvPicPr>
                      <p:cNvPr id="72708" name="Object 4">
                        <a:extLst>
                          <a:ext uri="{FF2B5EF4-FFF2-40B4-BE49-F238E27FC236}">
                            <a16:creationId xmlns:a16="http://schemas.microsoft.com/office/drawing/2014/main" id="{25765040-0598-D941-93B3-A5CA4218BF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2366" y="1754981"/>
                        <a:ext cx="1547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709" name="Object 5">
            <a:extLst>
              <a:ext uri="{FF2B5EF4-FFF2-40B4-BE49-F238E27FC236}">
                <a16:creationId xmlns:a16="http://schemas.microsoft.com/office/drawing/2014/main" id="{83EB2F11-D7F1-4244-A4EE-21550E875D57}"/>
              </a:ext>
            </a:extLst>
          </p:cNvPr>
          <p:cNvGraphicFramePr>
            <a:graphicFrameLocks noChangeAspect="1"/>
          </p:cNvGraphicFramePr>
          <p:nvPr>
            <p:extLst>
              <p:ext uri="{D42A27DB-BD31-4B8C-83A1-F6EECF244321}">
                <p14:modId xmlns:p14="http://schemas.microsoft.com/office/powerpoint/2010/main" val="2749073109"/>
              </p:ext>
            </p:extLst>
          </p:nvPr>
        </p:nvGraphicFramePr>
        <p:xfrm>
          <a:off x="1143000" y="2893220"/>
          <a:ext cx="1625204" cy="483394"/>
        </p:xfrm>
        <a:graphic>
          <a:graphicData uri="http://schemas.openxmlformats.org/presentationml/2006/ole">
            <mc:AlternateContent xmlns:mc="http://schemas.openxmlformats.org/markup-compatibility/2006">
              <mc:Choice xmlns:v="urn:schemas-microsoft-com:vml" Requires="v">
                <p:oleObj spid="_x0000_s79886" name="Equation" r:id="rId7" imgW="914400" imgH="241300" progId="Equation.3">
                  <p:embed/>
                </p:oleObj>
              </mc:Choice>
              <mc:Fallback>
                <p:oleObj name="Equation" r:id="rId7" imgW="914400" imgH="241300" progId="Equation.3">
                  <p:embed/>
                  <p:pic>
                    <p:nvPicPr>
                      <p:cNvPr id="72709" name="Object 5">
                        <a:extLst>
                          <a:ext uri="{FF2B5EF4-FFF2-40B4-BE49-F238E27FC236}">
                            <a16:creationId xmlns:a16="http://schemas.microsoft.com/office/drawing/2014/main" id="{83EB2F11-D7F1-4244-A4EE-21550E875D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2893220"/>
                        <a:ext cx="162520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710" name="Object 6">
            <a:extLst>
              <a:ext uri="{FF2B5EF4-FFF2-40B4-BE49-F238E27FC236}">
                <a16:creationId xmlns:a16="http://schemas.microsoft.com/office/drawing/2014/main" id="{9ABAF3CB-34D9-B84F-B23E-F70FC10483DD}"/>
              </a:ext>
            </a:extLst>
          </p:cNvPr>
          <p:cNvGraphicFramePr>
            <a:graphicFrameLocks noChangeAspect="1"/>
          </p:cNvGraphicFramePr>
          <p:nvPr>
            <p:extLst>
              <p:ext uri="{D42A27DB-BD31-4B8C-83A1-F6EECF244321}">
                <p14:modId xmlns:p14="http://schemas.microsoft.com/office/powerpoint/2010/main" val="466859991"/>
              </p:ext>
            </p:extLst>
          </p:nvPr>
        </p:nvGraphicFramePr>
        <p:xfrm>
          <a:off x="1955602" y="3376614"/>
          <a:ext cx="1591865" cy="432197"/>
        </p:xfrm>
        <a:graphic>
          <a:graphicData uri="http://schemas.openxmlformats.org/presentationml/2006/ole">
            <mc:AlternateContent xmlns:mc="http://schemas.openxmlformats.org/markup-compatibility/2006">
              <mc:Choice xmlns:v="urn:schemas-microsoft-com:vml" Requires="v">
                <p:oleObj spid="_x0000_s79887" name="Equation" r:id="rId9" imgW="889000" imgH="241300" progId="Equation.3">
                  <p:embed/>
                </p:oleObj>
              </mc:Choice>
              <mc:Fallback>
                <p:oleObj name="Equation" r:id="rId9" imgW="889000" imgH="241300" progId="Equation.3">
                  <p:embed/>
                  <p:pic>
                    <p:nvPicPr>
                      <p:cNvPr id="72710" name="Object 6">
                        <a:extLst>
                          <a:ext uri="{FF2B5EF4-FFF2-40B4-BE49-F238E27FC236}">
                            <a16:creationId xmlns:a16="http://schemas.microsoft.com/office/drawing/2014/main" id="{9ABAF3CB-34D9-B84F-B23E-F70FC10483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55602" y="3376614"/>
                        <a:ext cx="1591865"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2">
            <a:extLst>
              <a:ext uri="{FF2B5EF4-FFF2-40B4-BE49-F238E27FC236}">
                <a16:creationId xmlns:a16="http://schemas.microsoft.com/office/drawing/2014/main" id="{A3FE1DFF-4AB3-BD47-849B-ABDC1D55BBBF}"/>
              </a:ext>
            </a:extLst>
          </p:cNvPr>
          <p:cNvPicPr>
            <a:picLocks noChangeAspect="1"/>
          </p:cNvPicPr>
          <p:nvPr/>
        </p:nvPicPr>
        <p:blipFill>
          <a:blip r:embed="rId11"/>
          <a:stretch>
            <a:fillRect/>
          </a:stretch>
        </p:blipFill>
        <p:spPr>
          <a:xfrm>
            <a:off x="3983832" y="3194006"/>
            <a:ext cx="4783931" cy="166165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6AA06B88-13CB-224F-968E-CD43AA1BBE14}"/>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err="1">
                <a:cs typeface="Arial" panose="020B0604020202020204" pitchFamily="34" charset="0"/>
              </a:rPr>
              <a:t>Summary</a:t>
            </a:r>
            <a:endParaRPr lang="en-GB" altLang="en-CH" sz="1800" b="1" dirty="0">
              <a:cs typeface="Arial" panose="020B0604020202020204" pitchFamily="34" charset="0"/>
            </a:endParaRPr>
          </a:p>
        </p:txBody>
      </p:sp>
      <p:pic>
        <p:nvPicPr>
          <p:cNvPr id="76802" name="Picture 2" descr="Screen Shot 2015-08-14 at 12.25.37 PM.png">
            <a:extLst>
              <a:ext uri="{FF2B5EF4-FFF2-40B4-BE49-F238E27FC236}">
                <a16:creationId xmlns:a16="http://schemas.microsoft.com/office/drawing/2014/main" id="{F2F372A8-2971-5745-B938-6A6EF59736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5888" y="789385"/>
            <a:ext cx="6543675" cy="388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extBox 8">
            <a:extLst>
              <a:ext uri="{FF2B5EF4-FFF2-40B4-BE49-F238E27FC236}">
                <a16:creationId xmlns:a16="http://schemas.microsoft.com/office/drawing/2014/main" id="{4B7F8A85-1D3F-3443-8141-4BC43A1313D0}"/>
              </a:ext>
            </a:extLst>
          </p:cNvPr>
          <p:cNvSpPr txBox="1">
            <a:spLocks noChangeArrowheads="1"/>
          </p:cNvSpPr>
          <p:nvPr/>
        </p:nvSpPr>
        <p:spPr bwMode="auto">
          <a:xfrm>
            <a:off x="1818085" y="4817269"/>
            <a:ext cx="1353256"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750"/>
              <a:t>From TA instruments slides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D38A1F30-AF2E-9740-BB27-4A9EBDA5B03F}"/>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a:cs typeface="Arial" panose="020B0604020202020204" pitchFamily="34" charset="0"/>
              </a:rPr>
              <a:t>Introduction</a:t>
            </a:r>
            <a:endParaRPr lang="en-GB" altLang="en-CH" sz="1800" b="1">
              <a:cs typeface="Arial" panose="020B0604020202020204" pitchFamily="34" charset="0"/>
            </a:endParaRPr>
          </a:p>
        </p:txBody>
      </p:sp>
      <p:sp>
        <p:nvSpPr>
          <p:cNvPr id="21506" name="Rectangle 3">
            <a:extLst>
              <a:ext uri="{FF2B5EF4-FFF2-40B4-BE49-F238E27FC236}">
                <a16:creationId xmlns:a16="http://schemas.microsoft.com/office/drawing/2014/main" id="{EF403649-1696-C84F-9F9B-CF627DC2EF51}"/>
              </a:ext>
            </a:extLst>
          </p:cNvPr>
          <p:cNvSpPr>
            <a:spLocks noChangeArrowheads="1"/>
          </p:cNvSpPr>
          <p:nvPr/>
        </p:nvSpPr>
        <p:spPr bwMode="auto">
          <a:xfrm>
            <a:off x="1143000" y="951310"/>
            <a:ext cx="6858000" cy="3402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GB" altLang="en-CH" sz="1350" b="1" dirty="0">
                <a:cs typeface="Arial" panose="020B0604020202020204" pitchFamily="34" charset="0"/>
              </a:rPr>
              <a:t>Viscoelastic materials</a:t>
            </a:r>
            <a:r>
              <a:rPr lang="en-GB" altLang="en-CH" sz="1350" dirty="0">
                <a:cs typeface="Arial" panose="020B0604020202020204" pitchFamily="34" charset="0"/>
              </a:rPr>
              <a:t>: materials for which the relation between stress and strain depends on time. </a:t>
            </a:r>
          </a:p>
          <a:p>
            <a:pPr eaLnBrk="1" hangingPunct="1">
              <a:spcBef>
                <a:spcPct val="20000"/>
              </a:spcBef>
            </a:pPr>
            <a:r>
              <a:rPr lang="en-GB" altLang="en-CH" sz="1350" b="1" dirty="0">
                <a:cs typeface="Arial" panose="020B0604020202020204" pitchFamily="34" charset="0"/>
              </a:rPr>
              <a:t>Anelastic/linear viscoelastic solids</a:t>
            </a:r>
            <a:r>
              <a:rPr lang="en-GB" altLang="en-CH" sz="1350" dirty="0">
                <a:cs typeface="Arial" panose="020B0604020202020204" pitchFamily="34" charset="0"/>
              </a:rPr>
              <a:t>: a subset of viscoelastic materials that recover fully after removal of a transient load.</a:t>
            </a:r>
          </a:p>
          <a:p>
            <a:pPr eaLnBrk="1" hangingPunct="1">
              <a:spcBef>
                <a:spcPct val="20000"/>
              </a:spcBef>
            </a:pPr>
            <a:endParaRPr lang="en-GB" altLang="en-CH" sz="1350" dirty="0">
              <a:cs typeface="Arial" panose="020B0604020202020204" pitchFamily="34" charset="0"/>
            </a:endParaRPr>
          </a:p>
          <a:p>
            <a:pPr eaLnBrk="1" hangingPunct="1">
              <a:spcBef>
                <a:spcPct val="20000"/>
              </a:spcBef>
            </a:pPr>
            <a:r>
              <a:rPr lang="en-GB" altLang="en-CH" sz="1350" dirty="0">
                <a:cs typeface="Arial" panose="020B0604020202020204" pitchFamily="34" charset="0"/>
              </a:rPr>
              <a:t>Phenomena: </a:t>
            </a:r>
          </a:p>
          <a:p>
            <a:pPr eaLnBrk="1" hangingPunct="1">
              <a:spcBef>
                <a:spcPct val="20000"/>
              </a:spcBef>
              <a:buFontTx/>
              <a:buChar char="-"/>
            </a:pPr>
            <a:r>
              <a:rPr lang="en-GB" altLang="en-CH" sz="1350" dirty="0">
                <a:cs typeface="Arial" panose="020B0604020202020204" pitchFamily="34" charset="0"/>
              </a:rPr>
              <a:t> Cases of constant stress, strain increases with t: creep</a:t>
            </a:r>
          </a:p>
          <a:p>
            <a:pPr eaLnBrk="1" hangingPunct="1">
              <a:spcBef>
                <a:spcPct val="20000"/>
              </a:spcBef>
              <a:buFontTx/>
              <a:buChar char="-"/>
            </a:pPr>
            <a:r>
              <a:rPr lang="en-GB" altLang="en-CH" sz="1350" dirty="0">
                <a:cs typeface="Arial" panose="020B0604020202020204" pitchFamily="34" charset="0"/>
              </a:rPr>
              <a:t> Cases of constant strain, stress decreases with t: relaxation</a:t>
            </a:r>
          </a:p>
          <a:p>
            <a:pPr eaLnBrk="1" hangingPunct="1">
              <a:spcBef>
                <a:spcPct val="20000"/>
              </a:spcBef>
              <a:buFontTx/>
              <a:buChar char="-"/>
            </a:pPr>
            <a:r>
              <a:rPr lang="en-GB" altLang="en-CH" sz="1350" dirty="0">
                <a:cs typeface="Arial" panose="020B0604020202020204" pitchFamily="34" charset="0"/>
              </a:rPr>
              <a:t> Cases where effective stiffness depends on loading rate</a:t>
            </a:r>
          </a:p>
          <a:p>
            <a:pPr eaLnBrk="1" hangingPunct="1">
              <a:spcBef>
                <a:spcPct val="20000"/>
              </a:spcBef>
              <a:buFontTx/>
              <a:buChar char="-"/>
            </a:pPr>
            <a:r>
              <a:rPr lang="en-GB" altLang="en-CH" sz="1350" dirty="0">
                <a:cs typeface="Arial" panose="020B0604020202020204" pitchFamily="34" charset="0"/>
              </a:rPr>
              <a:t> In cyclic loading, the response is not in phase with the </a:t>
            </a:r>
            <a:r>
              <a:rPr lang="en-GB" altLang="en-CH" sz="1350" dirty="0" err="1">
                <a:cs typeface="Arial" panose="020B0604020202020204" pitchFamily="34" charset="0"/>
              </a:rPr>
              <a:t>sollicitation</a:t>
            </a:r>
            <a:r>
              <a:rPr lang="en-GB" altLang="en-CH" sz="1350" dirty="0">
                <a:cs typeface="Arial" panose="020B0604020202020204" pitchFamily="34" charset="0"/>
              </a:rPr>
              <a:t>, leading to mechanical energy dissipation.</a:t>
            </a:r>
          </a:p>
          <a:p>
            <a:pPr eaLnBrk="1" hangingPunct="1">
              <a:spcBef>
                <a:spcPct val="20000"/>
              </a:spcBef>
              <a:buFontTx/>
              <a:buChar char="-"/>
            </a:pPr>
            <a:r>
              <a:rPr lang="en-GB" altLang="en-CH" sz="1350" dirty="0">
                <a:cs typeface="Arial" panose="020B0604020202020204" pitchFamily="34" charset="0"/>
              </a:rPr>
              <a:t> Attenuation of acoustic waves</a:t>
            </a:r>
          </a:p>
          <a:p>
            <a:pPr eaLnBrk="1" hangingPunct="1">
              <a:spcBef>
                <a:spcPct val="20000"/>
              </a:spcBef>
              <a:buFontTx/>
              <a:buChar char="-"/>
            </a:pPr>
            <a:r>
              <a:rPr lang="en-GB" altLang="en-CH" sz="1350" dirty="0">
                <a:cs typeface="Arial" panose="020B0604020202020204" pitchFamily="34" charset="0"/>
              </a:rPr>
              <a:t> Incomplete rebound, added friction…</a:t>
            </a:r>
          </a:p>
          <a:p>
            <a:pPr eaLnBrk="1" hangingPunct="1">
              <a:spcBef>
                <a:spcPct val="20000"/>
              </a:spcBef>
            </a:pPr>
            <a:endParaRPr lang="en-GB" altLang="en-CH" sz="1350" dirty="0">
              <a:cs typeface="Arial" panose="020B0604020202020204" pitchFamily="34" charset="0"/>
            </a:endParaRPr>
          </a:p>
          <a:p>
            <a:pPr eaLnBrk="1" hangingPunct="1">
              <a:spcBef>
                <a:spcPct val="20000"/>
              </a:spcBef>
              <a:buFontTx/>
              <a:buChar char="-"/>
            </a:pPr>
            <a:endParaRPr lang="en-GB" altLang="en-CH" sz="1350" dirty="0">
              <a:cs typeface="Arial" panose="020B0604020202020204" pitchFamily="34" charset="0"/>
            </a:endParaRPr>
          </a:p>
          <a:p>
            <a:pPr eaLnBrk="1" hangingPunct="1">
              <a:spcBef>
                <a:spcPct val="20000"/>
              </a:spcBef>
            </a:pPr>
            <a:endParaRPr lang="en-GB" altLang="en-CH" sz="1350" dirty="0">
              <a:cs typeface="Arial" panose="020B0604020202020204" pitchFamily="34" charset="0"/>
            </a:endParaRPr>
          </a:p>
          <a:p>
            <a:pPr eaLnBrk="1" hangingPunct="1">
              <a:spcBef>
                <a:spcPct val="20000"/>
              </a:spcBef>
            </a:pPr>
            <a:endParaRPr lang="en-GB" altLang="en-CH" sz="1350" dirty="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DF0C6B16-27DE-0945-B912-D859BA42A069}"/>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err="1">
                <a:cs typeface="Arial" panose="020B0604020202020204" pitchFamily="34" charset="0"/>
              </a:rPr>
              <a:t>Stiffness</a:t>
            </a:r>
            <a:r>
              <a:rPr lang="fr-CH" altLang="ja-JP" sz="2100" b="1" dirty="0">
                <a:cs typeface="Arial" panose="020B0604020202020204" pitchFamily="34" charset="0"/>
              </a:rPr>
              <a:t> </a:t>
            </a:r>
            <a:r>
              <a:rPr lang="fr-CH" altLang="ja-JP" sz="2100" b="1" dirty="0" err="1">
                <a:cs typeface="Arial" panose="020B0604020202020204" pitchFamily="34" charset="0"/>
              </a:rPr>
              <a:t>loss</a:t>
            </a:r>
            <a:r>
              <a:rPr lang="fr-CH" altLang="ja-JP" sz="2100" b="1" dirty="0">
                <a:cs typeface="Arial" panose="020B0604020202020204" pitchFamily="34" charset="0"/>
              </a:rPr>
              <a:t> </a:t>
            </a:r>
            <a:r>
              <a:rPr lang="fr-CH" altLang="ja-JP" sz="2100" b="1" dirty="0" err="1">
                <a:cs typeface="Arial" panose="020B0604020202020204" pitchFamily="34" charset="0"/>
              </a:rPr>
              <a:t>maps</a:t>
            </a:r>
            <a:r>
              <a:rPr lang="fr-CH" altLang="ja-JP" sz="2100" b="1" dirty="0">
                <a:cs typeface="Arial" panose="020B0604020202020204" pitchFamily="34" charset="0"/>
              </a:rPr>
              <a:t> for </a:t>
            </a:r>
            <a:r>
              <a:rPr lang="fr-CH" altLang="ja-JP" sz="2100" b="1" dirty="0" err="1">
                <a:cs typeface="Arial" panose="020B0604020202020204" pitchFamily="34" charset="0"/>
              </a:rPr>
              <a:t>several</a:t>
            </a:r>
            <a:r>
              <a:rPr lang="fr-CH" altLang="ja-JP" sz="2100" b="1" dirty="0">
                <a:cs typeface="Arial" panose="020B0604020202020204" pitchFamily="34" charset="0"/>
              </a:rPr>
              <a:t> </a:t>
            </a:r>
            <a:r>
              <a:rPr lang="fr-CH" altLang="ja-JP" sz="2100" b="1" dirty="0" err="1">
                <a:cs typeface="Arial" panose="020B0604020202020204" pitchFamily="34" charset="0"/>
              </a:rPr>
              <a:t>materials</a:t>
            </a:r>
            <a:endParaRPr lang="en-GB" altLang="en-CH" sz="1800" b="1" dirty="0">
              <a:cs typeface="Arial" panose="020B0604020202020204" pitchFamily="34" charset="0"/>
            </a:endParaRPr>
          </a:p>
        </p:txBody>
      </p:sp>
      <p:pic>
        <p:nvPicPr>
          <p:cNvPr id="78850" name="Picture 1" descr="Screen Shot 2015-03-10 at 1.55.03 PM.png">
            <a:extLst>
              <a:ext uri="{FF2B5EF4-FFF2-40B4-BE49-F238E27FC236}">
                <a16:creationId xmlns:a16="http://schemas.microsoft.com/office/drawing/2014/main" id="{BA6C91F8-CB73-B049-B511-E350B602DA68}"/>
              </a:ext>
            </a:extLst>
          </p:cNvPr>
          <p:cNvPicPr>
            <a:picLocks noChangeAspect="1"/>
          </p:cNvPicPr>
          <p:nvPr/>
        </p:nvPicPr>
        <p:blipFill>
          <a:blip r:embed="rId3">
            <a:extLst>
              <a:ext uri="{28A0092B-C50C-407E-A947-70E740481C1C}">
                <a14:useLocalDpi xmlns:a14="http://schemas.microsoft.com/office/drawing/2010/main" val="0"/>
              </a:ext>
            </a:extLst>
          </a:blip>
          <a:srcRect l="2473"/>
          <a:stretch>
            <a:fillRect/>
          </a:stretch>
        </p:blipFill>
        <p:spPr bwMode="auto">
          <a:xfrm>
            <a:off x="2165247" y="1063823"/>
            <a:ext cx="4313635" cy="348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0F008453-AF42-F244-95E6-68F854D2201F}"/>
              </a:ext>
            </a:extLst>
          </p:cNvPr>
          <p:cNvSpPr>
            <a:spLocks noChangeArrowheads="1"/>
          </p:cNvSpPr>
          <p:nvPr/>
        </p:nvSpPr>
        <p:spPr bwMode="auto">
          <a:xfrm>
            <a:off x="5219701" y="2085976"/>
            <a:ext cx="108347" cy="107156"/>
          </a:xfrm>
          <a:prstGeom prst="ellipse">
            <a:avLst/>
          </a:prstGeom>
          <a:solidFill>
            <a:srgbClr val="FF0000"/>
          </a:solidFill>
          <a:ln w="9525">
            <a:solidFill>
              <a:srgbClr val="4F81BD"/>
            </a:solidFill>
            <a:round/>
            <a:headEnd/>
            <a:tailEnd/>
          </a:ln>
          <a:effectLst>
            <a:outerShdw blurRad="40000" dist="23000" dir="5400000" rotWithShape="0">
              <a:srgbClr val="808080">
                <a:alpha val="34999"/>
              </a:srgbClr>
            </a:outerShdw>
          </a:effectLst>
        </p:spPr>
        <p:txBody>
          <a:bodyPr anchor="ctr"/>
          <a:lstStyle/>
          <a:p>
            <a:pPr algn="ctr">
              <a:defRPr/>
            </a:pPr>
            <a:endParaRPr lang="en-US" sz="1013">
              <a:solidFill>
                <a:srgbClr val="FF0000"/>
              </a:solidFill>
            </a:endParaRPr>
          </a:p>
        </p:txBody>
      </p:sp>
      <p:sp>
        <p:nvSpPr>
          <p:cNvPr id="78852" name="TextBox 3">
            <a:extLst>
              <a:ext uri="{FF2B5EF4-FFF2-40B4-BE49-F238E27FC236}">
                <a16:creationId xmlns:a16="http://schemas.microsoft.com/office/drawing/2014/main" id="{59A727FA-27C0-6C4B-B7F0-5C767E4D8444}"/>
              </a:ext>
            </a:extLst>
          </p:cNvPr>
          <p:cNvSpPr txBox="1">
            <a:spLocks noChangeArrowheads="1"/>
          </p:cNvSpPr>
          <p:nvPr/>
        </p:nvSpPr>
        <p:spPr bwMode="auto">
          <a:xfrm>
            <a:off x="5328048" y="1994298"/>
            <a:ext cx="5405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600"/>
              <a:t>NiMnGacomposites</a:t>
            </a:r>
          </a:p>
        </p:txBody>
      </p:sp>
      <p:sp>
        <p:nvSpPr>
          <p:cNvPr id="78853" name="TextBox 8">
            <a:extLst>
              <a:ext uri="{FF2B5EF4-FFF2-40B4-BE49-F238E27FC236}">
                <a16:creationId xmlns:a16="http://schemas.microsoft.com/office/drawing/2014/main" id="{0588451A-329A-E44E-AE6F-4930A11420C4}"/>
              </a:ext>
            </a:extLst>
          </p:cNvPr>
          <p:cNvSpPr txBox="1">
            <a:spLocks noChangeArrowheads="1"/>
          </p:cNvSpPr>
          <p:nvPr/>
        </p:nvSpPr>
        <p:spPr bwMode="auto">
          <a:xfrm>
            <a:off x="1818085" y="4817269"/>
            <a:ext cx="95731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750"/>
              <a:t>From Lakes, 2009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2A75B187-74F5-DE4A-BE02-266B20BD25F9}"/>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err="1">
                <a:cs typeface="Arial" panose="020B0604020202020204" pitchFamily="34" charset="0"/>
              </a:rPr>
              <a:t>Practical</a:t>
            </a:r>
            <a:r>
              <a:rPr lang="fr-CH" altLang="ja-JP" sz="2100" b="1" dirty="0">
                <a:cs typeface="Arial" panose="020B0604020202020204" pitchFamily="34" charset="0"/>
              </a:rPr>
              <a:t> </a:t>
            </a:r>
            <a:r>
              <a:rPr lang="fr-CH" altLang="ja-JP" sz="2100" b="1" dirty="0" err="1">
                <a:cs typeface="Arial" panose="020B0604020202020204" pitchFamily="34" charset="0"/>
              </a:rPr>
              <a:t>oscillatory</a:t>
            </a:r>
            <a:r>
              <a:rPr lang="fr-CH" altLang="ja-JP" sz="2100" b="1" dirty="0">
                <a:cs typeface="Arial" panose="020B0604020202020204" pitchFamily="34" charset="0"/>
              </a:rPr>
              <a:t> </a:t>
            </a:r>
            <a:r>
              <a:rPr lang="fr-CH" altLang="ja-JP" sz="2100" b="1" dirty="0" err="1">
                <a:cs typeface="Arial" panose="020B0604020202020204" pitchFamily="34" charset="0"/>
              </a:rPr>
              <a:t>mesurements</a:t>
            </a:r>
            <a:endParaRPr lang="en-GB" altLang="en-CH" sz="1800" b="1" dirty="0">
              <a:cs typeface="Arial" panose="020B0604020202020204" pitchFamily="34" charset="0"/>
            </a:endParaRPr>
          </a:p>
        </p:txBody>
      </p:sp>
      <p:sp>
        <p:nvSpPr>
          <p:cNvPr id="80898" name="Rectangle 3">
            <a:extLst>
              <a:ext uri="{FF2B5EF4-FFF2-40B4-BE49-F238E27FC236}">
                <a16:creationId xmlns:a16="http://schemas.microsoft.com/office/drawing/2014/main" id="{6C54173A-998D-854B-8CD7-F5DB0679D0AB}"/>
              </a:ext>
            </a:extLst>
          </p:cNvPr>
          <p:cNvSpPr>
            <a:spLocks noChangeArrowheads="1"/>
          </p:cNvSpPr>
          <p:nvPr/>
        </p:nvSpPr>
        <p:spPr bwMode="auto">
          <a:xfrm>
            <a:off x="1782366" y="951310"/>
            <a:ext cx="557926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CH" sz="1350" dirty="0">
                <a:cs typeface="Arial" panose="020B0604020202020204" pitchFamily="34" charset="0"/>
              </a:rPr>
              <a:t>Define the linear viscoelastic range, using a strain sweep:</a:t>
            </a: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r>
              <a:rPr lang="en-GB" altLang="en-CH" sz="1350" dirty="0">
                <a:cs typeface="Arial" panose="020B0604020202020204" pitchFamily="34" charset="0"/>
              </a:rPr>
              <a:t>This defines the range of amplitude</a:t>
            </a:r>
          </a:p>
          <a:p>
            <a:pPr eaLnBrk="1" hangingPunct="1"/>
            <a:r>
              <a:rPr lang="en-GB" altLang="en-CH" sz="1350" dirty="0">
                <a:cs typeface="Arial" panose="020B0604020202020204" pitchFamily="34" charset="0"/>
              </a:rPr>
              <a:t>we can use for the test.</a:t>
            </a: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spcBef>
                <a:spcPct val="20000"/>
              </a:spcBef>
            </a:pPr>
            <a:endParaRPr lang="fr-FR" altLang="en-CH" sz="1350" dirty="0">
              <a:cs typeface="Arial" panose="020B0604020202020204" pitchFamily="34" charset="0"/>
            </a:endParaRPr>
          </a:p>
          <a:p>
            <a:pPr eaLnBrk="1" hangingPunct="1">
              <a:spcBef>
                <a:spcPct val="20000"/>
              </a:spcBef>
            </a:pPr>
            <a:endParaRPr lang="en-GB" altLang="en-CH" sz="1350" dirty="0">
              <a:cs typeface="Arial" panose="020B0604020202020204" pitchFamily="34" charset="0"/>
            </a:endParaRPr>
          </a:p>
        </p:txBody>
      </p:sp>
      <p:pic>
        <p:nvPicPr>
          <p:cNvPr id="80899" name="Picture 2">
            <a:extLst>
              <a:ext uri="{FF2B5EF4-FFF2-40B4-BE49-F238E27FC236}">
                <a16:creationId xmlns:a16="http://schemas.microsoft.com/office/drawing/2014/main" id="{E9950514-CD97-5949-9D0A-FB3BF4056C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1869282"/>
            <a:ext cx="2752725" cy="218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3" descr="Screen Shot 2015-08-14 at 12.29.56 PM.png">
            <a:extLst>
              <a:ext uri="{FF2B5EF4-FFF2-40B4-BE49-F238E27FC236}">
                <a16:creationId xmlns:a16="http://schemas.microsoft.com/office/drawing/2014/main" id="{FF4EBC1B-6417-0548-ACD7-CCDA43A7C2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23963" y="1653779"/>
            <a:ext cx="2969419" cy="117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extBox 8">
            <a:extLst>
              <a:ext uri="{FF2B5EF4-FFF2-40B4-BE49-F238E27FC236}">
                <a16:creationId xmlns:a16="http://schemas.microsoft.com/office/drawing/2014/main" id="{C037F064-9755-8145-A16F-AA1702E9F428}"/>
              </a:ext>
            </a:extLst>
          </p:cNvPr>
          <p:cNvSpPr txBox="1">
            <a:spLocks noChangeArrowheads="1"/>
          </p:cNvSpPr>
          <p:nvPr/>
        </p:nvSpPr>
        <p:spPr bwMode="auto">
          <a:xfrm>
            <a:off x="1818085" y="4817269"/>
            <a:ext cx="1353256"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750"/>
              <a:t>From TA instruments slides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7DE13E79-B8CE-144D-8ABA-BDAEA8C43DD6}"/>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err="1">
                <a:cs typeface="Arial" panose="020B0604020202020204" pitchFamily="34" charset="0"/>
              </a:rPr>
              <a:t>Practical</a:t>
            </a:r>
            <a:r>
              <a:rPr lang="fr-CH" altLang="ja-JP" sz="2100" b="1" dirty="0">
                <a:cs typeface="Arial" panose="020B0604020202020204" pitchFamily="34" charset="0"/>
              </a:rPr>
              <a:t> </a:t>
            </a:r>
            <a:r>
              <a:rPr lang="fr-CH" altLang="ja-JP" sz="2100" b="1" dirty="0" err="1">
                <a:cs typeface="Arial" panose="020B0604020202020204" pitchFamily="34" charset="0"/>
              </a:rPr>
              <a:t>oscillatory</a:t>
            </a:r>
            <a:r>
              <a:rPr lang="fr-CH" altLang="ja-JP" sz="2100" b="1" dirty="0">
                <a:cs typeface="Arial" panose="020B0604020202020204" pitchFamily="34" charset="0"/>
              </a:rPr>
              <a:t> </a:t>
            </a:r>
            <a:r>
              <a:rPr lang="fr-CH" altLang="ja-JP" sz="2100" b="1" dirty="0" err="1">
                <a:cs typeface="Arial" panose="020B0604020202020204" pitchFamily="34" charset="0"/>
              </a:rPr>
              <a:t>mesurements</a:t>
            </a:r>
            <a:endParaRPr lang="en-GB" altLang="en-CH" sz="1800" b="1" dirty="0">
              <a:cs typeface="Arial" panose="020B0604020202020204" pitchFamily="34" charset="0"/>
            </a:endParaRPr>
          </a:p>
        </p:txBody>
      </p:sp>
      <p:sp>
        <p:nvSpPr>
          <p:cNvPr id="82946" name="Rectangle 3">
            <a:extLst>
              <a:ext uri="{FF2B5EF4-FFF2-40B4-BE49-F238E27FC236}">
                <a16:creationId xmlns:a16="http://schemas.microsoft.com/office/drawing/2014/main" id="{22B66A45-3241-2141-9447-9A8FA33B7438}"/>
              </a:ext>
            </a:extLst>
          </p:cNvPr>
          <p:cNvSpPr>
            <a:spLocks noChangeArrowheads="1"/>
          </p:cNvSpPr>
          <p:nvPr/>
        </p:nvSpPr>
        <p:spPr bwMode="auto">
          <a:xfrm>
            <a:off x="1782366" y="951310"/>
            <a:ext cx="5579269"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CH" sz="1350" dirty="0">
                <a:cs typeface="Arial" panose="020B0604020202020204" pitchFamily="34" charset="0"/>
              </a:rPr>
              <a:t>Then perform the dynamic measurement, at a given temperature and/or frequency.</a:t>
            </a:r>
          </a:p>
          <a:p>
            <a:pPr eaLnBrk="1" hangingPunct="1"/>
            <a:r>
              <a:rPr lang="en-GB" altLang="en-CH" sz="1350" dirty="0">
                <a:cs typeface="Arial" panose="020B0604020202020204" pitchFamily="34" charset="0"/>
              </a:rPr>
              <a:t>Example of equipment:</a:t>
            </a:r>
          </a:p>
          <a:p>
            <a:pPr eaLnBrk="1" hangingPunct="1"/>
            <a:r>
              <a:rPr lang="en-GB" altLang="en-CH" sz="1350" dirty="0">
                <a:cs typeface="Arial" panose="020B0604020202020204" pitchFamily="34" charset="0"/>
              </a:rPr>
              <a:t>Dynamic Mechanical Analysis</a:t>
            </a: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endParaRPr lang="en-GB" altLang="en-CH" sz="1350" dirty="0">
              <a:cs typeface="Arial" panose="020B0604020202020204" pitchFamily="34" charset="0"/>
            </a:endParaRPr>
          </a:p>
          <a:p>
            <a:pPr eaLnBrk="1" hangingPunct="1">
              <a:spcBef>
                <a:spcPct val="20000"/>
              </a:spcBef>
            </a:pPr>
            <a:endParaRPr lang="fr-FR" altLang="en-CH" sz="1350" dirty="0">
              <a:cs typeface="Arial" panose="020B0604020202020204" pitchFamily="34" charset="0"/>
            </a:endParaRPr>
          </a:p>
          <a:p>
            <a:pPr eaLnBrk="1" hangingPunct="1">
              <a:spcBef>
                <a:spcPct val="20000"/>
              </a:spcBef>
            </a:pPr>
            <a:endParaRPr lang="en-GB" altLang="en-CH" sz="1350" dirty="0">
              <a:cs typeface="Arial" panose="020B0604020202020204" pitchFamily="34" charset="0"/>
            </a:endParaRPr>
          </a:p>
        </p:txBody>
      </p:sp>
      <p:pic>
        <p:nvPicPr>
          <p:cNvPr id="82947" name="Picture 1" descr="Screen Shot 2015-08-14 at 10.44.13 PM.png">
            <a:extLst>
              <a:ext uri="{FF2B5EF4-FFF2-40B4-BE49-F238E27FC236}">
                <a16:creationId xmlns:a16="http://schemas.microsoft.com/office/drawing/2014/main" id="{016F5E34-B133-DF45-89ED-D37EFD019F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3653" y="1634728"/>
            <a:ext cx="2700338" cy="343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TextBox 8">
            <a:extLst>
              <a:ext uri="{FF2B5EF4-FFF2-40B4-BE49-F238E27FC236}">
                <a16:creationId xmlns:a16="http://schemas.microsoft.com/office/drawing/2014/main" id="{B6FB7795-64C3-B84A-8F46-9B4A64C68267}"/>
              </a:ext>
            </a:extLst>
          </p:cNvPr>
          <p:cNvSpPr txBox="1">
            <a:spLocks noChangeArrowheads="1"/>
          </p:cNvSpPr>
          <p:nvPr/>
        </p:nvSpPr>
        <p:spPr bwMode="auto">
          <a:xfrm>
            <a:off x="1818085" y="4817269"/>
            <a:ext cx="1353256"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750"/>
              <a:t>From TA instruments slides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5CBB4D0C-BB90-9742-9978-1C8901C5B9FB}"/>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err="1">
                <a:cs typeface="Arial" panose="020B0604020202020204" pitchFamily="34" charset="0"/>
              </a:rPr>
              <a:t>Practical</a:t>
            </a:r>
            <a:r>
              <a:rPr lang="fr-CH" altLang="ja-JP" sz="2100" b="1" dirty="0">
                <a:cs typeface="Arial" panose="020B0604020202020204" pitchFamily="34" charset="0"/>
              </a:rPr>
              <a:t> </a:t>
            </a:r>
            <a:r>
              <a:rPr lang="fr-CH" altLang="ja-JP" sz="2100" b="1" dirty="0" err="1">
                <a:cs typeface="Arial" panose="020B0604020202020204" pitchFamily="34" charset="0"/>
              </a:rPr>
              <a:t>measurements</a:t>
            </a:r>
            <a:endParaRPr lang="en-GB" altLang="en-CH" sz="1800" b="1" dirty="0">
              <a:cs typeface="Arial" panose="020B0604020202020204" pitchFamily="34" charset="0"/>
            </a:endParaRPr>
          </a:p>
        </p:txBody>
      </p:sp>
      <p:sp>
        <p:nvSpPr>
          <p:cNvPr id="87042" name="Rectangle 3">
            <a:extLst>
              <a:ext uri="{FF2B5EF4-FFF2-40B4-BE49-F238E27FC236}">
                <a16:creationId xmlns:a16="http://schemas.microsoft.com/office/drawing/2014/main" id="{6968BC4C-E1CA-DF4D-A7E2-391D1280210C}"/>
              </a:ext>
            </a:extLst>
          </p:cNvPr>
          <p:cNvSpPr>
            <a:spLocks noChangeArrowheads="1"/>
          </p:cNvSpPr>
          <p:nvPr/>
        </p:nvSpPr>
        <p:spPr bwMode="auto">
          <a:xfrm>
            <a:off x="1782366" y="951310"/>
            <a:ext cx="5579269"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CH" sz="1350" i="1">
                <a:latin typeface="Comic Sans MS" panose="030F0902030302020204" pitchFamily="66" charset="0"/>
              </a:rPr>
              <a:t>Example: Polycarbonate</a:t>
            </a:r>
          </a:p>
          <a:p>
            <a:pPr eaLnBrk="1" hangingPunct="1"/>
            <a:endParaRPr lang="en-GB" altLang="en-CH" sz="1350" i="1">
              <a:latin typeface="Comic Sans MS" panose="030F0902030302020204" pitchFamily="66" charset="0"/>
            </a:endParaRPr>
          </a:p>
          <a:p>
            <a:pPr eaLnBrk="1" hangingPunct="1"/>
            <a:endParaRPr lang="en-GB" altLang="en-CH" sz="1350" i="1">
              <a:latin typeface="Comic Sans MS" panose="030F0902030302020204" pitchFamily="66" charset="0"/>
            </a:endParaRPr>
          </a:p>
          <a:p>
            <a:pPr eaLnBrk="1" hangingPunct="1"/>
            <a:endParaRPr lang="en-GB" altLang="en-CH" sz="1350" i="1">
              <a:latin typeface="Comic Sans MS" panose="030F0902030302020204" pitchFamily="66" charset="0"/>
            </a:endParaRPr>
          </a:p>
          <a:p>
            <a:pPr eaLnBrk="1" hangingPunct="1"/>
            <a:endParaRPr lang="en-GB" altLang="en-CH" sz="1350" i="1">
              <a:latin typeface="Comic Sans MS" panose="030F0902030302020204" pitchFamily="66" charset="0"/>
            </a:endParaRPr>
          </a:p>
          <a:p>
            <a:pPr eaLnBrk="1" hangingPunct="1"/>
            <a:endParaRPr lang="en-GB" altLang="en-CH" sz="1350" i="1">
              <a:latin typeface="Comic Sans MS" panose="030F0902030302020204" pitchFamily="66" charset="0"/>
            </a:endParaRPr>
          </a:p>
          <a:p>
            <a:pPr eaLnBrk="1" hangingPunct="1"/>
            <a:endParaRPr lang="en-GB" altLang="en-CH" sz="1350" i="1">
              <a:latin typeface="Comic Sans MS" panose="030F0902030302020204" pitchFamily="66" charset="0"/>
            </a:endParaRPr>
          </a:p>
          <a:p>
            <a:pPr eaLnBrk="1" hangingPunct="1"/>
            <a:endParaRPr lang="en-GB" altLang="en-CH" sz="1350" i="1">
              <a:latin typeface="Comic Sans MS" panose="030F0902030302020204" pitchFamily="66" charset="0"/>
            </a:endParaRPr>
          </a:p>
          <a:p>
            <a:pPr eaLnBrk="1" hangingPunct="1"/>
            <a:endParaRPr lang="en-GB" altLang="en-CH" sz="1350" i="1">
              <a:latin typeface="Comic Sans MS" panose="030F0902030302020204" pitchFamily="66" charset="0"/>
            </a:endParaRPr>
          </a:p>
          <a:p>
            <a:pPr eaLnBrk="1" hangingPunct="1"/>
            <a:endParaRPr lang="en-GB" altLang="en-CH" sz="1350" i="1">
              <a:latin typeface="Comic Sans MS" panose="030F0902030302020204" pitchFamily="66" charset="0"/>
            </a:endParaRPr>
          </a:p>
          <a:p>
            <a:pPr eaLnBrk="1" hangingPunct="1"/>
            <a:endParaRPr lang="en-GB" altLang="en-CH" sz="1350" i="1">
              <a:latin typeface="Comic Sans MS" panose="030F0902030302020204" pitchFamily="66" charset="0"/>
            </a:endParaRPr>
          </a:p>
          <a:p>
            <a:pPr eaLnBrk="1" hangingPunct="1"/>
            <a:endParaRPr lang="en-GB" altLang="en-CH" sz="1350" i="1">
              <a:latin typeface="Comic Sans MS" panose="030F0902030302020204" pitchFamily="66" charset="0"/>
            </a:endParaRPr>
          </a:p>
          <a:p>
            <a:pPr eaLnBrk="1" hangingPunct="1"/>
            <a:endParaRPr lang="en-GB" altLang="en-CH" sz="1350" i="1">
              <a:latin typeface="Comic Sans MS" panose="030F0902030302020204" pitchFamily="66" charset="0"/>
            </a:endParaRPr>
          </a:p>
          <a:p>
            <a:pPr eaLnBrk="1" hangingPunct="1"/>
            <a:endParaRPr lang="en-GB" altLang="en-CH" sz="1350" i="1">
              <a:latin typeface="Comic Sans MS" panose="030F0902030302020204" pitchFamily="66" charset="0"/>
            </a:endParaRPr>
          </a:p>
          <a:p>
            <a:pPr eaLnBrk="1" hangingPunct="1"/>
            <a:endParaRPr lang="en-GB" altLang="en-CH" sz="1350" i="1">
              <a:latin typeface="Comic Sans MS" panose="030F0902030302020204" pitchFamily="66" charset="0"/>
            </a:endParaRPr>
          </a:p>
          <a:p>
            <a:pPr eaLnBrk="1" hangingPunct="1"/>
            <a:endParaRPr lang="en-GB" altLang="en-CH" sz="1350" i="1">
              <a:latin typeface="Comic Sans MS" panose="030F0902030302020204" pitchFamily="66" charset="0"/>
            </a:endParaRPr>
          </a:p>
          <a:p>
            <a:pPr eaLnBrk="1" hangingPunct="1"/>
            <a:endParaRPr lang="en-GB" altLang="en-CH" sz="1350" i="1">
              <a:latin typeface="Comic Sans MS" panose="030F0902030302020204" pitchFamily="66" charset="0"/>
            </a:endParaRPr>
          </a:p>
          <a:p>
            <a:pPr eaLnBrk="1" hangingPunct="1"/>
            <a:endParaRPr lang="en-GB" altLang="en-CH" sz="1350" i="1">
              <a:latin typeface="Comic Sans MS" panose="030F0902030302020204" pitchFamily="66" charset="0"/>
            </a:endParaRPr>
          </a:p>
          <a:p>
            <a:pPr eaLnBrk="1" hangingPunct="1">
              <a:spcBef>
                <a:spcPct val="20000"/>
              </a:spcBef>
            </a:pPr>
            <a:endParaRPr lang="fr-FR" altLang="en-CH" sz="1350">
              <a:latin typeface="Times New Roman" panose="02020603050405020304" pitchFamily="18" charset="0"/>
            </a:endParaRPr>
          </a:p>
          <a:p>
            <a:pPr eaLnBrk="1" hangingPunct="1">
              <a:spcBef>
                <a:spcPct val="20000"/>
              </a:spcBef>
            </a:pPr>
            <a:endParaRPr lang="en-GB" altLang="en-CH" sz="1350" i="1">
              <a:latin typeface="Comic Sans MS" panose="030F0902030302020204" pitchFamily="66" charset="0"/>
            </a:endParaRPr>
          </a:p>
        </p:txBody>
      </p:sp>
      <p:pic>
        <p:nvPicPr>
          <p:cNvPr id="87043" name="Picture 1" descr="Screen Shot 2015-08-14 at 10.47.40 PM.png">
            <a:extLst>
              <a:ext uri="{FF2B5EF4-FFF2-40B4-BE49-F238E27FC236}">
                <a16:creationId xmlns:a16="http://schemas.microsoft.com/office/drawing/2014/main" id="{2F687396-E97B-8242-AC0E-D79B3A80C3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9467" y="1329929"/>
            <a:ext cx="632579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Box 4">
            <a:extLst>
              <a:ext uri="{FF2B5EF4-FFF2-40B4-BE49-F238E27FC236}">
                <a16:creationId xmlns:a16="http://schemas.microsoft.com/office/drawing/2014/main" id="{C6C35BED-44E6-3B46-ADF8-BDF0ACB2436F}"/>
              </a:ext>
            </a:extLst>
          </p:cNvPr>
          <p:cNvSpPr txBox="1">
            <a:spLocks noChangeArrowheads="1"/>
          </p:cNvSpPr>
          <p:nvPr/>
        </p:nvSpPr>
        <p:spPr bwMode="auto">
          <a:xfrm>
            <a:off x="1169194" y="1275160"/>
            <a:ext cx="237648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1500" dirty="0">
                <a:cs typeface="Arial" panose="020B0604020202020204" pitchFamily="34" charset="0"/>
              </a:rPr>
              <a:t>Composite moduli, as a function of time, obtained through a time temperature superposition</a:t>
            </a:r>
          </a:p>
          <a:p>
            <a:pPr eaLnBrk="1" hangingPunct="1"/>
            <a:endParaRPr lang="en-US" altLang="en-CH" sz="1500" dirty="0">
              <a:cs typeface="Arial" panose="020B0604020202020204" pitchFamily="34" charset="0"/>
            </a:endParaRPr>
          </a:p>
        </p:txBody>
      </p:sp>
      <p:sp>
        <p:nvSpPr>
          <p:cNvPr id="90114" name="Rectangle 2">
            <a:extLst>
              <a:ext uri="{FF2B5EF4-FFF2-40B4-BE49-F238E27FC236}">
                <a16:creationId xmlns:a16="http://schemas.microsoft.com/office/drawing/2014/main" id="{70CF286A-2392-D843-91F1-9B20E688A204}"/>
              </a:ext>
            </a:extLst>
          </p:cNvPr>
          <p:cNvSpPr>
            <a:spLocks noChangeArrowheads="1"/>
          </p:cNvSpPr>
          <p:nvPr/>
        </p:nvSpPr>
        <p:spPr bwMode="auto">
          <a:xfrm>
            <a:off x="1143000" y="171450"/>
            <a:ext cx="6858000" cy="834629"/>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a:cs typeface="Arial" panose="020B0604020202020204" pitchFamily="34" charset="0"/>
              </a:rPr>
              <a:t>Time </a:t>
            </a:r>
            <a:r>
              <a:rPr lang="fr-CH" altLang="ja-JP" sz="2100" b="1" dirty="0" err="1">
                <a:cs typeface="Arial" panose="020B0604020202020204" pitchFamily="34" charset="0"/>
              </a:rPr>
              <a:t>temperature</a:t>
            </a:r>
            <a:r>
              <a:rPr lang="fr-CH" altLang="ja-JP" sz="2100" b="1" dirty="0">
                <a:cs typeface="Arial" panose="020B0604020202020204" pitchFamily="34" charset="0"/>
              </a:rPr>
              <a:t> superposition</a:t>
            </a:r>
          </a:p>
          <a:p>
            <a:pPr algn="ctr" eaLnBrk="1" hangingPunct="1"/>
            <a:r>
              <a:rPr lang="fr-CH" altLang="en-CH" sz="2100" b="1" dirty="0" err="1">
                <a:cs typeface="Arial" panose="020B0604020202020204" pitchFamily="34" charset="0"/>
              </a:rPr>
              <a:t>Carbon-epoxy</a:t>
            </a:r>
            <a:r>
              <a:rPr lang="fr-CH" altLang="en-CH" sz="2100" b="1" dirty="0">
                <a:cs typeface="Arial" panose="020B0604020202020204" pitchFamily="34" charset="0"/>
              </a:rPr>
              <a:t> UD composite </a:t>
            </a:r>
            <a:endParaRPr lang="en-GB" altLang="en-CH" sz="1800" b="1" dirty="0">
              <a:cs typeface="Arial" panose="020B0604020202020204" pitchFamily="34" charset="0"/>
            </a:endParaRPr>
          </a:p>
        </p:txBody>
      </p:sp>
      <p:pic>
        <p:nvPicPr>
          <p:cNvPr id="90115" name="Picture 2" descr="Screen Shot 2015-08-15 at 11.21.08 AM.png">
            <a:extLst>
              <a:ext uri="{FF2B5EF4-FFF2-40B4-BE49-F238E27FC236}">
                <a16:creationId xmlns:a16="http://schemas.microsoft.com/office/drawing/2014/main" id="{1A08B053-4EE3-0646-BA46-5751046C0D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1168003"/>
            <a:ext cx="3914775" cy="370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3" descr="Screen Shot 2015-08-15 at 11.21.28 AM.png">
            <a:extLst>
              <a:ext uri="{FF2B5EF4-FFF2-40B4-BE49-F238E27FC236}">
                <a16:creationId xmlns:a16="http://schemas.microsoft.com/office/drawing/2014/main" id="{8F8BAB11-8E3C-4E42-B5FF-AEA167C91C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3362325"/>
            <a:ext cx="18859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TextBox 4">
            <a:extLst>
              <a:ext uri="{FF2B5EF4-FFF2-40B4-BE49-F238E27FC236}">
                <a16:creationId xmlns:a16="http://schemas.microsoft.com/office/drawing/2014/main" id="{90513E15-096D-EE4F-83D5-38500A37776C}"/>
              </a:ext>
            </a:extLst>
          </p:cNvPr>
          <p:cNvSpPr txBox="1">
            <a:spLocks noChangeArrowheads="1"/>
          </p:cNvSpPr>
          <p:nvPr/>
        </p:nvSpPr>
        <p:spPr bwMode="auto">
          <a:xfrm>
            <a:off x="1818085" y="4786313"/>
            <a:ext cx="137890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750"/>
              <a:t>From Clifford, Comp A 2005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3">
            <a:extLst>
              <a:ext uri="{FF2B5EF4-FFF2-40B4-BE49-F238E27FC236}">
                <a16:creationId xmlns:a16="http://schemas.microsoft.com/office/drawing/2014/main" id="{E40AE894-5CFA-9C44-8CA6-3C6D5AB662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4269" y="627460"/>
            <a:ext cx="4300538"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8" name="TextBox 4">
            <a:extLst>
              <a:ext uri="{FF2B5EF4-FFF2-40B4-BE49-F238E27FC236}">
                <a16:creationId xmlns:a16="http://schemas.microsoft.com/office/drawing/2014/main" id="{560C4C9A-4A56-2147-B4DE-BCA9144F85CE}"/>
              </a:ext>
            </a:extLst>
          </p:cNvPr>
          <p:cNvSpPr txBox="1">
            <a:spLocks noChangeArrowheads="1"/>
          </p:cNvSpPr>
          <p:nvPr/>
        </p:nvSpPr>
        <p:spPr bwMode="auto">
          <a:xfrm>
            <a:off x="1169194" y="1275160"/>
            <a:ext cx="280868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1800" dirty="0">
                <a:cs typeface="Arial" panose="020B0604020202020204" pitchFamily="34" charset="0"/>
              </a:rPr>
              <a:t>Fitting of the curve, example of transverse modulus C2222, with a series of Maxwell models </a:t>
            </a:r>
          </a:p>
          <a:p>
            <a:pPr eaLnBrk="1" hangingPunct="1"/>
            <a:endParaRPr lang="en-US" altLang="en-CH" sz="1800" dirty="0">
              <a:cs typeface="Arial" panose="020B0604020202020204" pitchFamily="34" charset="0"/>
            </a:endParaRPr>
          </a:p>
        </p:txBody>
      </p:sp>
      <p:sp>
        <p:nvSpPr>
          <p:cNvPr id="91139" name="Rectangle 2">
            <a:extLst>
              <a:ext uri="{FF2B5EF4-FFF2-40B4-BE49-F238E27FC236}">
                <a16:creationId xmlns:a16="http://schemas.microsoft.com/office/drawing/2014/main" id="{D3BA4A3F-6401-BB4C-97ED-FF1B332D388E}"/>
              </a:ext>
            </a:extLst>
          </p:cNvPr>
          <p:cNvSpPr>
            <a:spLocks noChangeArrowheads="1"/>
          </p:cNvSpPr>
          <p:nvPr/>
        </p:nvSpPr>
        <p:spPr bwMode="auto">
          <a:xfrm>
            <a:off x="1143000" y="171450"/>
            <a:ext cx="6858000" cy="834629"/>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a:cs typeface="Arial" panose="020B0604020202020204" pitchFamily="34" charset="0"/>
              </a:rPr>
              <a:t>TTS </a:t>
            </a:r>
            <a:r>
              <a:rPr lang="fr-CH" altLang="en-CH" sz="2100" b="1" dirty="0" err="1">
                <a:cs typeface="Arial" panose="020B0604020202020204" pitchFamily="34" charset="0"/>
              </a:rPr>
              <a:t>Carbon-epoxy</a:t>
            </a:r>
            <a:r>
              <a:rPr lang="fr-CH" altLang="en-CH" sz="2100" b="1" dirty="0">
                <a:cs typeface="Arial" panose="020B0604020202020204" pitchFamily="34" charset="0"/>
              </a:rPr>
              <a:t> UD composite </a:t>
            </a:r>
            <a:endParaRPr lang="en-GB" altLang="en-CH" sz="1800" b="1" dirty="0">
              <a:cs typeface="Arial" panose="020B0604020202020204" pitchFamily="34" charset="0"/>
            </a:endParaRPr>
          </a:p>
        </p:txBody>
      </p:sp>
      <p:pic>
        <p:nvPicPr>
          <p:cNvPr id="91140" name="Picture 1" descr="Screen Shot 2015-08-15 at 11.20.08 AM.png">
            <a:extLst>
              <a:ext uri="{FF2B5EF4-FFF2-40B4-BE49-F238E27FC236}">
                <a16:creationId xmlns:a16="http://schemas.microsoft.com/office/drawing/2014/main" id="{5087BF82-25CF-554F-A6E9-DE34710CA9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119" y="3327797"/>
            <a:ext cx="2343150" cy="52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Box 4">
            <a:extLst>
              <a:ext uri="{FF2B5EF4-FFF2-40B4-BE49-F238E27FC236}">
                <a16:creationId xmlns:a16="http://schemas.microsoft.com/office/drawing/2014/main" id="{5CEB0608-486C-C540-8160-497F2216BFE1}"/>
              </a:ext>
            </a:extLst>
          </p:cNvPr>
          <p:cNvSpPr txBox="1">
            <a:spLocks noChangeArrowheads="1"/>
          </p:cNvSpPr>
          <p:nvPr/>
        </p:nvSpPr>
        <p:spPr bwMode="auto">
          <a:xfrm>
            <a:off x="1437085" y="1475185"/>
            <a:ext cx="264914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1500" dirty="0">
                <a:cs typeface="Arial" panose="020B0604020202020204" pitchFamily="34" charset="0"/>
              </a:rPr>
              <a:t>With 15 terms in the fitting, good agreement is obtained. This model can then be introduced in a Finite Element Model</a:t>
            </a:r>
          </a:p>
          <a:p>
            <a:pPr eaLnBrk="1" hangingPunct="1"/>
            <a:endParaRPr lang="en-US" altLang="en-CH" sz="1500" dirty="0">
              <a:cs typeface="Arial" panose="020B0604020202020204" pitchFamily="34" charset="0"/>
            </a:endParaRPr>
          </a:p>
        </p:txBody>
      </p:sp>
      <p:pic>
        <p:nvPicPr>
          <p:cNvPr id="92162" name="Picture 2">
            <a:extLst>
              <a:ext uri="{FF2B5EF4-FFF2-40B4-BE49-F238E27FC236}">
                <a16:creationId xmlns:a16="http://schemas.microsoft.com/office/drawing/2014/main" id="{4B0006B1-A6AA-FF43-AB28-529C2C56A1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2148" y="735806"/>
            <a:ext cx="4158853"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ctangle 2">
            <a:extLst>
              <a:ext uri="{FF2B5EF4-FFF2-40B4-BE49-F238E27FC236}">
                <a16:creationId xmlns:a16="http://schemas.microsoft.com/office/drawing/2014/main" id="{84511A79-1833-C741-AC5A-005AA978D473}"/>
              </a:ext>
            </a:extLst>
          </p:cNvPr>
          <p:cNvSpPr>
            <a:spLocks noChangeArrowheads="1"/>
          </p:cNvSpPr>
          <p:nvPr/>
        </p:nvSpPr>
        <p:spPr bwMode="auto">
          <a:xfrm>
            <a:off x="1143000" y="171450"/>
            <a:ext cx="6858000" cy="834629"/>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a:cs typeface="Arial" panose="020B0604020202020204" pitchFamily="34" charset="0"/>
              </a:rPr>
              <a:t>TTS </a:t>
            </a:r>
            <a:r>
              <a:rPr lang="fr-CH" altLang="en-CH" sz="2100" b="1" dirty="0" err="1">
                <a:cs typeface="Arial" panose="020B0604020202020204" pitchFamily="34" charset="0"/>
              </a:rPr>
              <a:t>Carbon-epoxy</a:t>
            </a:r>
            <a:r>
              <a:rPr lang="fr-CH" altLang="en-CH" sz="2100" b="1" dirty="0">
                <a:cs typeface="Arial" panose="020B0604020202020204" pitchFamily="34" charset="0"/>
              </a:rPr>
              <a:t> UD composite </a:t>
            </a:r>
            <a:endParaRPr lang="en-GB" altLang="en-CH" sz="1800" b="1" dirty="0">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Content Placeholder 3" descr="a_bon_entendeur_20061114-200500-320x240-002.jpg">
            <a:extLst>
              <a:ext uri="{FF2B5EF4-FFF2-40B4-BE49-F238E27FC236}">
                <a16:creationId xmlns:a16="http://schemas.microsoft.com/office/drawing/2014/main" id="{3500A6C0-8185-6A4D-9B7E-97DB6C87279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4706" b="14706"/>
          <a:stretch>
            <a:fillRect/>
          </a:stretch>
        </p:blipFill>
        <p:spPr>
          <a:xfrm>
            <a:off x="5043488" y="1006079"/>
            <a:ext cx="2551510" cy="1350169"/>
          </a:xfrm>
        </p:spPr>
      </p:pic>
      <p:pic>
        <p:nvPicPr>
          <p:cNvPr id="93186" name="Picture 4" descr="tempurgraph.jpg">
            <a:extLst>
              <a:ext uri="{FF2B5EF4-FFF2-40B4-BE49-F238E27FC236}">
                <a16:creationId xmlns:a16="http://schemas.microsoft.com/office/drawing/2014/main" id="{1251B513-436E-7441-9A4F-DEB21E85FF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2895600"/>
            <a:ext cx="226576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7" name="Picture 5" descr="manorgraph.jpg">
            <a:extLst>
              <a:ext uri="{FF2B5EF4-FFF2-40B4-BE49-F238E27FC236}">
                <a16:creationId xmlns:a16="http://schemas.microsoft.com/office/drawing/2014/main" id="{C07C53C7-9621-A340-A9CA-F666A95956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2144" y="2886075"/>
            <a:ext cx="2295525" cy="227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6" descr="ikeagraph.jpg">
            <a:extLst>
              <a:ext uri="{FF2B5EF4-FFF2-40B4-BE49-F238E27FC236}">
                <a16:creationId xmlns:a16="http://schemas.microsoft.com/office/drawing/2014/main" id="{7140F534-21DE-A940-8791-1B8BF050B7E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37335" y="2897982"/>
            <a:ext cx="2284809" cy="22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Rectangle 2">
            <a:extLst>
              <a:ext uri="{FF2B5EF4-FFF2-40B4-BE49-F238E27FC236}">
                <a16:creationId xmlns:a16="http://schemas.microsoft.com/office/drawing/2014/main" id="{7CEFE053-E63F-4F47-912A-3E1AFBF50839}"/>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en-CH" sz="2100" b="1">
                <a:cs typeface="Arial" panose="020B0604020202020204" pitchFamily="34" charset="0"/>
              </a:rPr>
              <a:t>Other example: Which is the best pillow?</a:t>
            </a:r>
            <a:endParaRPr lang="en-GB" altLang="en-CH" sz="1800" b="1">
              <a:cs typeface="Arial" panose="020B0604020202020204" pitchFamily="34" charset="0"/>
            </a:endParaRPr>
          </a:p>
        </p:txBody>
      </p:sp>
      <p:sp>
        <p:nvSpPr>
          <p:cNvPr id="93190" name="Rectangle 1">
            <a:extLst>
              <a:ext uri="{FF2B5EF4-FFF2-40B4-BE49-F238E27FC236}">
                <a16:creationId xmlns:a16="http://schemas.microsoft.com/office/drawing/2014/main" id="{E0A80949-1F9B-9346-BD65-93C9F17F1870}"/>
              </a:ext>
            </a:extLst>
          </p:cNvPr>
          <p:cNvSpPr>
            <a:spLocks noChangeArrowheads="1"/>
          </p:cNvSpPr>
          <p:nvPr/>
        </p:nvSpPr>
        <p:spPr bwMode="auto">
          <a:xfrm>
            <a:off x="1439466" y="1006079"/>
            <a:ext cx="31861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1500" dirty="0">
                <a:cs typeface="Arial" panose="020B0604020202020204" pitchFamily="34" charset="0"/>
              </a:rPr>
              <a:t>Viscoelastic pillows from </a:t>
            </a:r>
            <a:r>
              <a:rPr lang="en-US" altLang="en-CH" sz="1500" dirty="0" err="1">
                <a:cs typeface="Arial" panose="020B0604020202020204" pitchFamily="34" charset="0"/>
              </a:rPr>
              <a:t>Tempur</a:t>
            </a:r>
            <a:r>
              <a:rPr lang="en-US" altLang="en-CH" sz="1500" dirty="0">
                <a:cs typeface="Arial" panose="020B0604020202020204" pitchFamily="34" charset="0"/>
              </a:rPr>
              <a:t>, Ikea and Manor.</a:t>
            </a:r>
          </a:p>
          <a:p>
            <a:pPr eaLnBrk="1" hangingPunct="1"/>
            <a:r>
              <a:rPr lang="en-US" altLang="en-CH" sz="1500" dirty="0">
                <a:cs typeface="Arial" panose="020B0604020202020204" pitchFamily="34" charset="0"/>
              </a:rPr>
              <a:t>G</a:t>
            </a:r>
            <a:r>
              <a:rPr lang="en-US" altLang="en-US" sz="1500" dirty="0">
                <a:cs typeface="Arial" panose="020B0604020202020204" pitchFamily="34" charset="0"/>
              </a:rPr>
              <a:t>’</a:t>
            </a:r>
            <a:r>
              <a:rPr lang="en-US" altLang="en-CH" sz="1500" dirty="0">
                <a:cs typeface="Arial" panose="020B0604020202020204" pitchFamily="34" charset="0"/>
              </a:rPr>
              <a:t>, G</a:t>
            </a:r>
            <a:r>
              <a:rPr lang="en-US" altLang="en-US" sz="1500" dirty="0">
                <a:cs typeface="Arial" panose="020B0604020202020204" pitchFamily="34" charset="0"/>
              </a:rPr>
              <a:t>”</a:t>
            </a:r>
            <a:r>
              <a:rPr lang="en-US" altLang="en-CH" sz="1500" dirty="0">
                <a:cs typeface="Arial" panose="020B0604020202020204" pitchFamily="34" charset="0"/>
              </a:rPr>
              <a:t>, </a:t>
            </a:r>
            <a:r>
              <a:rPr lang="en-US" altLang="en-CH" sz="1500" dirty="0" err="1">
                <a:cs typeface="Arial" panose="020B0604020202020204" pitchFamily="34" charset="0"/>
              </a:rPr>
              <a:t>Tg</a:t>
            </a:r>
            <a:r>
              <a:rPr lang="en-US" altLang="en-CH" sz="1500" dirty="0">
                <a:cs typeface="Arial" panose="020B0604020202020204" pitchFamily="34" charset="0"/>
              </a:rPr>
              <a:t> </a:t>
            </a:r>
            <a:r>
              <a:rPr lang="en-US" altLang="en-CH" sz="1500" dirty="0">
                <a:latin typeface="Symbol" pitchFamily="2" charset="2"/>
                <a:cs typeface="Arial" panose="020B0604020202020204" pitchFamily="34" charset="0"/>
              </a:rPr>
              <a:t>d</a:t>
            </a:r>
            <a:r>
              <a:rPr lang="en-US" altLang="en-CH" sz="1500" dirty="0">
                <a:cs typeface="Arial" panose="020B0604020202020204" pitchFamily="34" charset="0"/>
              </a:rPr>
              <a:t> as a </a:t>
            </a:r>
            <a:r>
              <a:rPr lang="en-US" altLang="en-CH" sz="1500" dirty="0" err="1">
                <a:cs typeface="Arial" panose="020B0604020202020204" pitchFamily="34" charset="0"/>
              </a:rPr>
              <a:t>fct</a:t>
            </a:r>
            <a:r>
              <a:rPr lang="en-US" altLang="en-CH" sz="1500" dirty="0">
                <a:cs typeface="Arial" panose="020B0604020202020204" pitchFamily="34" charset="0"/>
              </a:rPr>
              <a:t> of frequency.</a:t>
            </a:r>
          </a:p>
          <a:p>
            <a:pPr eaLnBrk="1" hangingPunct="1"/>
            <a:r>
              <a:rPr lang="en-US" altLang="en-CH" sz="1500" dirty="0">
                <a:cs typeface="Arial" panose="020B0604020202020204" pitchFamily="34" charset="0"/>
              </a:rPr>
              <a:t>What do we observe?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1ABA297B-670A-0244-A90D-55CED0CB8D5F}"/>
              </a:ext>
            </a:extLst>
          </p:cNvPr>
          <p:cNvSpPr>
            <a:spLocks noChangeArrowheads="1"/>
          </p:cNvSpPr>
          <p:nvPr/>
        </p:nvSpPr>
        <p:spPr bwMode="auto">
          <a:xfrm>
            <a:off x="1143000" y="171450"/>
            <a:ext cx="827317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en-CH" sz="2100" b="1">
                <a:cs typeface="Arial" panose="020B0604020202020204" pitchFamily="34" charset="0"/>
              </a:rPr>
              <a:t>Other dynamic measurement techniques</a:t>
            </a:r>
            <a:endParaRPr lang="en-GB" altLang="en-CH" sz="1800" b="1">
              <a:cs typeface="Arial" panose="020B0604020202020204" pitchFamily="34" charset="0"/>
            </a:endParaRPr>
          </a:p>
        </p:txBody>
      </p:sp>
      <p:sp>
        <p:nvSpPr>
          <p:cNvPr id="94210" name="Rectangle 3">
            <a:extLst>
              <a:ext uri="{FF2B5EF4-FFF2-40B4-BE49-F238E27FC236}">
                <a16:creationId xmlns:a16="http://schemas.microsoft.com/office/drawing/2014/main" id="{3E9FDC9D-62EB-F840-BCEB-D4C0BF22D5B5}"/>
              </a:ext>
            </a:extLst>
          </p:cNvPr>
          <p:cNvSpPr>
            <a:spLocks noChangeArrowheads="1"/>
          </p:cNvSpPr>
          <p:nvPr/>
        </p:nvSpPr>
        <p:spPr bwMode="auto">
          <a:xfrm>
            <a:off x="1143000" y="1059656"/>
            <a:ext cx="7369935" cy="297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GB" altLang="en-CH" sz="1500" dirty="0">
                <a:cs typeface="Arial" panose="020B0604020202020204" pitchFamily="34" charset="0"/>
              </a:rPr>
              <a:t>Resonance methods: appropriate for low loss materials, tg</a:t>
            </a:r>
            <a:r>
              <a:rPr lang="en-GB" altLang="en-CH" sz="1500" dirty="0">
                <a:latin typeface="Symbol" pitchFamily="2" charset="2"/>
                <a:cs typeface="Arial" panose="020B0604020202020204" pitchFamily="34" charset="0"/>
              </a:rPr>
              <a:t>d</a:t>
            </a:r>
            <a:r>
              <a:rPr lang="en-GB" altLang="en-CH" sz="1500" dirty="0">
                <a:cs typeface="Arial" panose="020B0604020202020204" pitchFamily="34" charset="0"/>
              </a:rPr>
              <a:t>&lt;10</a:t>
            </a:r>
            <a:r>
              <a:rPr lang="en-GB" altLang="en-CH" sz="1500" baseline="30000" dirty="0">
                <a:cs typeface="Arial" panose="020B0604020202020204" pitchFamily="34" charset="0"/>
              </a:rPr>
              <a:t>-3</a:t>
            </a:r>
            <a:r>
              <a:rPr lang="en-GB" altLang="en-CH" sz="1500" dirty="0">
                <a:cs typeface="Arial" panose="020B0604020202020204" pitchFamily="34" charset="0"/>
              </a:rPr>
              <a:t>. Instruments can be a torsion pendulum, or magnetic devices that vibrate the sample, generally fixed as one or both ends.</a:t>
            </a:r>
          </a:p>
          <a:p>
            <a:pPr eaLnBrk="1" hangingPunct="1">
              <a:spcBef>
                <a:spcPct val="20000"/>
              </a:spcBef>
            </a:pPr>
            <a:r>
              <a:rPr lang="en-GB" altLang="en-CH" sz="1500" dirty="0">
                <a:cs typeface="Arial" panose="020B0604020202020204" pitchFamily="34" charset="0"/>
              </a:rPr>
              <a:t>Inertia can become a problem.</a:t>
            </a:r>
          </a:p>
          <a:p>
            <a:pPr eaLnBrk="1" hangingPunct="1">
              <a:spcBef>
                <a:spcPct val="20000"/>
              </a:spcBef>
            </a:pPr>
            <a:endParaRPr lang="en-GB" altLang="en-CH" sz="1500" dirty="0">
              <a:cs typeface="Arial" panose="020B0604020202020204" pitchFamily="34" charset="0"/>
            </a:endParaRPr>
          </a:p>
          <a:p>
            <a:pPr eaLnBrk="1" hangingPunct="1">
              <a:spcBef>
                <a:spcPct val="20000"/>
              </a:spcBef>
            </a:pPr>
            <a:endParaRPr lang="en-GB" altLang="en-CH" sz="1500" dirty="0">
              <a:cs typeface="Arial" panose="020B0604020202020204" pitchFamily="34" charset="0"/>
            </a:endParaRPr>
          </a:p>
          <a:p>
            <a:pPr eaLnBrk="1" hangingPunct="1">
              <a:spcBef>
                <a:spcPct val="20000"/>
              </a:spcBef>
            </a:pPr>
            <a:endParaRPr lang="en-GB" altLang="en-CH" sz="1500" dirty="0">
              <a:cs typeface="Arial" panose="020B0604020202020204" pitchFamily="34" charset="0"/>
            </a:endParaRPr>
          </a:p>
          <a:p>
            <a:pPr eaLnBrk="1" hangingPunct="1">
              <a:spcBef>
                <a:spcPct val="20000"/>
              </a:spcBef>
            </a:pPr>
            <a:endParaRPr lang="en-GB" altLang="en-CH" sz="1500" dirty="0">
              <a:cs typeface="Arial" panose="020B0604020202020204" pitchFamily="34" charset="0"/>
            </a:endParaRPr>
          </a:p>
        </p:txBody>
      </p:sp>
      <p:pic>
        <p:nvPicPr>
          <p:cNvPr id="94211" name="Picture 1" descr="Screen Shot 2015-08-15 at 11.56.16 AM.png">
            <a:extLst>
              <a:ext uri="{FF2B5EF4-FFF2-40B4-BE49-F238E27FC236}">
                <a16:creationId xmlns:a16="http://schemas.microsoft.com/office/drawing/2014/main" id="{9CD510BA-9C45-F14E-8702-D805C533EA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9363" y="2397919"/>
            <a:ext cx="3294460" cy="2455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TextBox 4">
            <a:extLst>
              <a:ext uri="{FF2B5EF4-FFF2-40B4-BE49-F238E27FC236}">
                <a16:creationId xmlns:a16="http://schemas.microsoft.com/office/drawing/2014/main" id="{3095D7D6-4AD8-2C42-9F66-1F67EE4480F9}"/>
              </a:ext>
            </a:extLst>
          </p:cNvPr>
          <p:cNvSpPr txBox="1">
            <a:spLocks noChangeArrowheads="1"/>
          </p:cNvSpPr>
          <p:nvPr/>
        </p:nvSpPr>
        <p:spPr bwMode="auto">
          <a:xfrm>
            <a:off x="1818085" y="4786313"/>
            <a:ext cx="93006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750"/>
              <a:t>From Lakes 2013</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C0617627-E483-F947-B8F9-C02BD7BED671}"/>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en-CH" sz="2100" b="1" dirty="0" err="1">
                <a:cs typeface="Arial" panose="020B0604020202020204" pitchFamily="34" charset="0"/>
              </a:rPr>
              <a:t>Other</a:t>
            </a:r>
            <a:r>
              <a:rPr lang="fr-CH" altLang="en-CH" sz="2100" b="1" dirty="0">
                <a:cs typeface="Arial" panose="020B0604020202020204" pitchFamily="34" charset="0"/>
              </a:rPr>
              <a:t> </a:t>
            </a:r>
            <a:r>
              <a:rPr lang="fr-CH" altLang="en-CH" sz="2100" b="1" dirty="0" err="1">
                <a:cs typeface="Arial" panose="020B0604020202020204" pitchFamily="34" charset="0"/>
              </a:rPr>
              <a:t>dynamic</a:t>
            </a:r>
            <a:r>
              <a:rPr lang="fr-CH" altLang="en-CH" sz="2100" b="1" dirty="0">
                <a:cs typeface="Arial" panose="020B0604020202020204" pitchFamily="34" charset="0"/>
              </a:rPr>
              <a:t> </a:t>
            </a:r>
            <a:r>
              <a:rPr lang="fr-CH" altLang="en-CH" sz="2100" b="1" dirty="0" err="1">
                <a:cs typeface="Arial" panose="020B0604020202020204" pitchFamily="34" charset="0"/>
              </a:rPr>
              <a:t>measurement</a:t>
            </a:r>
            <a:r>
              <a:rPr lang="fr-CH" altLang="en-CH" sz="2100" b="1" dirty="0">
                <a:cs typeface="Arial" panose="020B0604020202020204" pitchFamily="34" charset="0"/>
              </a:rPr>
              <a:t> techniques</a:t>
            </a:r>
            <a:endParaRPr lang="en-GB" altLang="en-CH" sz="1800" b="1" dirty="0">
              <a:cs typeface="Arial" panose="020B0604020202020204" pitchFamily="34" charset="0"/>
            </a:endParaRPr>
          </a:p>
        </p:txBody>
      </p:sp>
      <p:sp>
        <p:nvSpPr>
          <p:cNvPr id="96258" name="Rectangle 3">
            <a:extLst>
              <a:ext uri="{FF2B5EF4-FFF2-40B4-BE49-F238E27FC236}">
                <a16:creationId xmlns:a16="http://schemas.microsoft.com/office/drawing/2014/main" id="{04C854FF-0D8D-684E-9546-016390865746}"/>
              </a:ext>
            </a:extLst>
          </p:cNvPr>
          <p:cNvSpPr>
            <a:spLocks noChangeArrowheads="1"/>
          </p:cNvSpPr>
          <p:nvPr/>
        </p:nvSpPr>
        <p:spPr bwMode="auto">
          <a:xfrm>
            <a:off x="1331119" y="1059656"/>
            <a:ext cx="3619500" cy="297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GB" altLang="en-CH" sz="1500" i="1" dirty="0">
                <a:cs typeface="Arial" panose="020B0604020202020204" pitchFamily="34" charset="0"/>
              </a:rPr>
              <a:t>Example of a driven torsion pendulum.</a:t>
            </a:r>
          </a:p>
          <a:p>
            <a:pPr eaLnBrk="1" hangingPunct="1"/>
            <a:r>
              <a:rPr lang="en-US" altLang="en-CH" sz="1500" dirty="0">
                <a:cs typeface="Arial" panose="020B0604020202020204" pitchFamily="34" charset="0"/>
              </a:rPr>
              <a:t>Torque on the coil is pole piece</a:t>
            </a:r>
          </a:p>
          <a:p>
            <a:pPr eaLnBrk="1" hangingPunct="1"/>
            <a:r>
              <a:rPr lang="en-US" altLang="en-CH" sz="1500" dirty="0">
                <a:cs typeface="Arial" panose="020B0604020202020204" pitchFamily="34" charset="0"/>
              </a:rPr>
              <a:t>generated by the action of a magnetic field supplied by a permanent</a:t>
            </a:r>
          </a:p>
          <a:p>
            <a:pPr eaLnBrk="1" hangingPunct="1"/>
            <a:r>
              <a:rPr lang="en-US" altLang="en-CH" sz="1500" dirty="0">
                <a:cs typeface="Arial" panose="020B0604020202020204" pitchFamily="34" charset="0"/>
              </a:rPr>
              <a:t>magnet (one pole piece shown)</a:t>
            </a:r>
            <a:endParaRPr lang="en-GB" altLang="en-CH" sz="1500" i="1" dirty="0">
              <a:cs typeface="Arial" panose="020B0604020202020204" pitchFamily="34" charset="0"/>
            </a:endParaRPr>
          </a:p>
          <a:p>
            <a:pPr eaLnBrk="1" hangingPunct="1">
              <a:spcBef>
                <a:spcPct val="20000"/>
              </a:spcBef>
            </a:pPr>
            <a:endParaRPr lang="en-GB" altLang="en-CH" sz="1500" i="1" dirty="0">
              <a:cs typeface="Arial" panose="020B0604020202020204" pitchFamily="34" charset="0"/>
            </a:endParaRPr>
          </a:p>
          <a:p>
            <a:pPr eaLnBrk="1" hangingPunct="1">
              <a:spcBef>
                <a:spcPct val="20000"/>
              </a:spcBef>
            </a:pPr>
            <a:endParaRPr lang="en-GB" altLang="en-CH" sz="1500" i="1" dirty="0">
              <a:cs typeface="Arial" panose="020B0604020202020204" pitchFamily="34" charset="0"/>
            </a:endParaRPr>
          </a:p>
          <a:p>
            <a:pPr eaLnBrk="1" hangingPunct="1">
              <a:spcBef>
                <a:spcPct val="20000"/>
              </a:spcBef>
            </a:pPr>
            <a:endParaRPr lang="en-GB" altLang="en-CH" sz="1500" i="1" dirty="0">
              <a:cs typeface="Arial" panose="020B0604020202020204" pitchFamily="34" charset="0"/>
            </a:endParaRPr>
          </a:p>
          <a:p>
            <a:pPr eaLnBrk="1" hangingPunct="1">
              <a:spcBef>
                <a:spcPct val="20000"/>
              </a:spcBef>
            </a:pPr>
            <a:endParaRPr lang="en-GB" altLang="en-CH" sz="1500" i="1" dirty="0">
              <a:cs typeface="Arial" panose="020B0604020202020204" pitchFamily="34" charset="0"/>
            </a:endParaRPr>
          </a:p>
        </p:txBody>
      </p:sp>
      <p:sp>
        <p:nvSpPr>
          <p:cNvPr id="96259" name="TextBox 4">
            <a:extLst>
              <a:ext uri="{FF2B5EF4-FFF2-40B4-BE49-F238E27FC236}">
                <a16:creationId xmlns:a16="http://schemas.microsoft.com/office/drawing/2014/main" id="{0116BFC1-AD3D-2444-87CC-F69A7EF10C92}"/>
              </a:ext>
            </a:extLst>
          </p:cNvPr>
          <p:cNvSpPr txBox="1">
            <a:spLocks noChangeArrowheads="1"/>
          </p:cNvSpPr>
          <p:nvPr/>
        </p:nvSpPr>
        <p:spPr bwMode="auto">
          <a:xfrm>
            <a:off x="1818085" y="4786313"/>
            <a:ext cx="95731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CH" sz="750"/>
              <a:t>From Lakes, 2013</a:t>
            </a:r>
          </a:p>
        </p:txBody>
      </p:sp>
      <p:pic>
        <p:nvPicPr>
          <p:cNvPr id="96260" name="Picture 2" descr="Screen Shot 2015-08-15 at 12.01.19 PM.png">
            <a:extLst>
              <a:ext uri="{FF2B5EF4-FFF2-40B4-BE49-F238E27FC236}">
                <a16:creationId xmlns:a16="http://schemas.microsoft.com/office/drawing/2014/main" id="{56F94B86-03F1-144B-8579-69B4FD73C8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1626" y="1221581"/>
            <a:ext cx="2337197" cy="374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6055A97F-2788-284A-A835-D67F58F4C8DF}"/>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a:cs typeface="Arial" panose="020B0604020202020204" pitchFamily="34" charset="0"/>
              </a:rPr>
              <a:t>Introduction</a:t>
            </a:r>
            <a:endParaRPr lang="en-GB" altLang="en-CH" sz="1800" b="1" dirty="0">
              <a:cs typeface="Arial" panose="020B0604020202020204" pitchFamily="34" charset="0"/>
            </a:endParaRPr>
          </a:p>
        </p:txBody>
      </p:sp>
      <p:sp>
        <p:nvSpPr>
          <p:cNvPr id="21506" name="Rectangle 3">
            <a:extLst>
              <a:ext uri="{FF2B5EF4-FFF2-40B4-BE49-F238E27FC236}">
                <a16:creationId xmlns:a16="http://schemas.microsoft.com/office/drawing/2014/main" id="{337C3FE8-027E-6F45-B0EC-4D5B895E5D43}"/>
              </a:ext>
            </a:extLst>
          </p:cNvPr>
          <p:cNvSpPr>
            <a:spLocks noChangeArrowheads="1"/>
          </p:cNvSpPr>
          <p:nvPr/>
        </p:nvSpPr>
        <p:spPr bwMode="auto">
          <a:xfrm>
            <a:off x="1143000" y="951310"/>
            <a:ext cx="6858000" cy="3402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GB" altLang="en-CH" sz="1350" b="1" dirty="0">
                <a:cs typeface="Arial" panose="020B0604020202020204" pitchFamily="34" charset="0"/>
              </a:rPr>
              <a:t>Example of viscoelastic materials:</a:t>
            </a:r>
          </a:p>
          <a:p>
            <a:pPr eaLnBrk="1" hangingPunct="1">
              <a:spcBef>
                <a:spcPct val="20000"/>
              </a:spcBef>
            </a:pPr>
            <a:endParaRPr lang="en-GB" altLang="en-CH" sz="1350" dirty="0">
              <a:cs typeface="Arial" panose="020B0604020202020204" pitchFamily="34" charset="0"/>
            </a:endParaRPr>
          </a:p>
          <a:p>
            <a:pPr eaLnBrk="1" hangingPunct="1">
              <a:spcBef>
                <a:spcPct val="20000"/>
              </a:spcBef>
              <a:buFontTx/>
              <a:buChar char="-"/>
            </a:pPr>
            <a:r>
              <a:rPr lang="en-GB" altLang="en-CH" sz="1350" dirty="0">
                <a:cs typeface="Arial" panose="020B0604020202020204" pitchFamily="34" charset="0"/>
              </a:rPr>
              <a:t> Metals at high temperature, due to increased diffusion rate, or lead and solders at low temperature</a:t>
            </a:r>
          </a:p>
          <a:p>
            <a:pPr eaLnBrk="1" hangingPunct="1">
              <a:spcBef>
                <a:spcPct val="20000"/>
              </a:spcBef>
              <a:buFontTx/>
              <a:buChar char="-"/>
            </a:pPr>
            <a:r>
              <a:rPr lang="en-GB" altLang="en-CH" sz="1350" dirty="0">
                <a:cs typeface="Arial" panose="020B0604020202020204" pitchFamily="34" charset="0"/>
              </a:rPr>
              <a:t> Polymers, elastomers</a:t>
            </a:r>
          </a:p>
          <a:p>
            <a:pPr eaLnBrk="1" hangingPunct="1">
              <a:spcBef>
                <a:spcPct val="20000"/>
              </a:spcBef>
              <a:buFontTx/>
              <a:buChar char="-"/>
            </a:pPr>
            <a:r>
              <a:rPr lang="en-GB" altLang="en-CH" sz="1350" dirty="0">
                <a:cs typeface="Arial" panose="020B0604020202020204" pitchFamily="34" charset="0"/>
              </a:rPr>
              <a:t> Wood</a:t>
            </a:r>
          </a:p>
          <a:p>
            <a:pPr eaLnBrk="1" hangingPunct="1">
              <a:spcBef>
                <a:spcPct val="20000"/>
              </a:spcBef>
              <a:buFontTx/>
              <a:buChar char="-"/>
            </a:pPr>
            <a:r>
              <a:rPr lang="en-GB" altLang="en-CH" sz="1350" dirty="0">
                <a:cs typeface="Arial" panose="020B0604020202020204" pitchFamily="34" charset="0"/>
              </a:rPr>
              <a:t> Human tissues: ligaments, tendons, bone, skin</a:t>
            </a:r>
          </a:p>
          <a:p>
            <a:pPr eaLnBrk="1" hangingPunct="1">
              <a:spcBef>
                <a:spcPct val="20000"/>
              </a:spcBef>
              <a:buFontTx/>
              <a:buChar char="-"/>
            </a:pPr>
            <a:r>
              <a:rPr lang="en-GB" altLang="en-CH" sz="1350" dirty="0">
                <a:cs typeface="Arial" panose="020B0604020202020204" pitchFamily="34" charset="0"/>
              </a:rPr>
              <a:t> Geological materials</a:t>
            </a:r>
          </a:p>
          <a:p>
            <a:pPr eaLnBrk="1" hangingPunct="1">
              <a:spcBef>
                <a:spcPct val="20000"/>
              </a:spcBef>
              <a:buFontTx/>
              <a:buChar char="-"/>
            </a:pPr>
            <a:endParaRPr lang="en-GB" altLang="en-CH" sz="1350" dirty="0">
              <a:cs typeface="Arial" panose="020B0604020202020204" pitchFamily="34" charset="0"/>
            </a:endParaRPr>
          </a:p>
          <a:p>
            <a:pPr eaLnBrk="1" hangingPunct="1">
              <a:spcBef>
                <a:spcPct val="20000"/>
              </a:spcBef>
            </a:pPr>
            <a:r>
              <a:rPr lang="en-GB" altLang="en-CH" sz="1350" dirty="0">
                <a:cs typeface="Arial" panose="020B0604020202020204" pitchFamily="34" charset="0"/>
              </a:rPr>
              <a:t>Implications:</a:t>
            </a:r>
          </a:p>
          <a:p>
            <a:pPr eaLnBrk="1" hangingPunct="1">
              <a:spcBef>
                <a:spcPct val="20000"/>
              </a:spcBef>
              <a:buFontTx/>
              <a:buChar char="-"/>
            </a:pPr>
            <a:r>
              <a:rPr lang="en-GB" altLang="en-CH" sz="1350" dirty="0">
                <a:cs typeface="Arial" panose="020B0604020202020204" pitchFamily="34" charset="0"/>
              </a:rPr>
              <a:t> Problems: long term performance of structural materials, change in shape or stress with time…</a:t>
            </a:r>
          </a:p>
          <a:p>
            <a:pPr eaLnBrk="1" hangingPunct="1">
              <a:spcBef>
                <a:spcPct val="20000"/>
              </a:spcBef>
              <a:buFontTx/>
              <a:buChar char="-"/>
            </a:pPr>
            <a:r>
              <a:rPr lang="en-GB" altLang="en-CH" sz="1350" dirty="0">
                <a:cs typeface="Arial" panose="020B0604020202020204" pitchFamily="34" charset="0"/>
              </a:rPr>
              <a:t> Benefits: impact absorption, dampers, shoe soles, sealing plugs,..</a:t>
            </a:r>
          </a:p>
          <a:p>
            <a:pPr eaLnBrk="1" hangingPunct="1">
              <a:spcBef>
                <a:spcPct val="20000"/>
              </a:spcBef>
              <a:buFontTx/>
              <a:buChar char="-"/>
            </a:pPr>
            <a:endParaRPr lang="en-GB" altLang="en-CH" sz="1350" dirty="0">
              <a:cs typeface="Arial" panose="020B0604020202020204" pitchFamily="34" charset="0"/>
            </a:endParaRPr>
          </a:p>
          <a:p>
            <a:pPr eaLnBrk="1" hangingPunct="1">
              <a:spcBef>
                <a:spcPct val="20000"/>
              </a:spcBef>
            </a:pPr>
            <a:endParaRPr lang="en-GB" altLang="en-CH" sz="1350" dirty="0">
              <a:cs typeface="Arial" panose="020B0604020202020204" pitchFamily="34" charset="0"/>
            </a:endParaRPr>
          </a:p>
          <a:p>
            <a:pPr eaLnBrk="1" hangingPunct="1">
              <a:spcBef>
                <a:spcPct val="20000"/>
              </a:spcBef>
            </a:pPr>
            <a:endParaRPr lang="en-GB" altLang="en-CH" sz="1350" dirty="0">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DF54C82C-E4BC-AC4C-971C-CB31739CE1AB}"/>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en-CH" sz="2100" b="1" dirty="0" err="1">
                <a:cs typeface="Arial" panose="020B0604020202020204" pitchFamily="34" charset="0"/>
              </a:rPr>
              <a:t>Other</a:t>
            </a:r>
            <a:r>
              <a:rPr lang="fr-CH" altLang="en-CH" sz="2100" b="1" dirty="0">
                <a:cs typeface="Arial" panose="020B0604020202020204" pitchFamily="34" charset="0"/>
              </a:rPr>
              <a:t> </a:t>
            </a:r>
            <a:r>
              <a:rPr lang="fr-CH" altLang="en-CH" sz="2100" b="1" dirty="0" err="1">
                <a:cs typeface="Arial" panose="020B0604020202020204" pitchFamily="34" charset="0"/>
              </a:rPr>
              <a:t>measurement</a:t>
            </a:r>
            <a:r>
              <a:rPr lang="fr-CH" altLang="en-CH" sz="2100" b="1" dirty="0">
                <a:cs typeface="Arial" panose="020B0604020202020204" pitchFamily="34" charset="0"/>
              </a:rPr>
              <a:t> techniques</a:t>
            </a:r>
            <a:endParaRPr lang="en-GB" altLang="en-CH" sz="1800" b="1" dirty="0">
              <a:cs typeface="Arial" panose="020B0604020202020204" pitchFamily="34" charset="0"/>
            </a:endParaRPr>
          </a:p>
        </p:txBody>
      </p:sp>
      <p:sp>
        <p:nvSpPr>
          <p:cNvPr id="82946" name="Rectangle 3">
            <a:extLst>
              <a:ext uri="{FF2B5EF4-FFF2-40B4-BE49-F238E27FC236}">
                <a16:creationId xmlns:a16="http://schemas.microsoft.com/office/drawing/2014/main" id="{66FE1A94-0D7A-C445-906F-389D145E33B6}"/>
              </a:ext>
            </a:extLst>
          </p:cNvPr>
          <p:cNvSpPr>
            <a:spLocks noChangeArrowheads="1"/>
          </p:cNvSpPr>
          <p:nvPr/>
        </p:nvSpPr>
        <p:spPr bwMode="auto">
          <a:xfrm>
            <a:off x="1231491" y="1059656"/>
            <a:ext cx="6769510" cy="2977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57175" indent="-257175">
              <a:spcBef>
                <a:spcPct val="20000"/>
              </a:spcBef>
              <a:buFontTx/>
              <a:buChar char="-"/>
              <a:defRPr/>
            </a:pPr>
            <a:r>
              <a:rPr lang="fr-CH" sz="1400" dirty="0">
                <a:latin typeface="Arial" panose="020B0604020202020204" pitchFamily="34" charset="0"/>
                <a:ea typeface="ＭＳ Ｐゴシック" charset="0"/>
                <a:cs typeface="Arial" panose="020B0604020202020204" pitchFamily="34" charset="0"/>
              </a:rPr>
              <a:t>Indentation testing can be used, for creep or dynamic testing, at small scales or for surface coatings. </a:t>
            </a:r>
          </a:p>
          <a:p>
            <a:pPr marL="257175" indent="-257175">
              <a:spcBef>
                <a:spcPct val="20000"/>
              </a:spcBef>
              <a:buFontTx/>
              <a:buChar char="-"/>
              <a:defRPr/>
            </a:pPr>
            <a:r>
              <a:rPr lang="en-GB" sz="1400" dirty="0">
                <a:latin typeface="Arial" panose="020B0604020202020204" pitchFamily="34" charset="0"/>
                <a:ea typeface="ＭＳ Ｐゴシック" charset="0"/>
                <a:cs typeface="Arial" panose="020B0604020202020204" pitchFamily="34" charset="0"/>
              </a:rPr>
              <a:t>Attenuation of ultrasonic waves can also be used</a:t>
            </a:r>
          </a:p>
          <a:p>
            <a:pPr>
              <a:spcBef>
                <a:spcPct val="20000"/>
              </a:spcBef>
              <a:defRPr/>
            </a:pPr>
            <a:endParaRPr lang="en-GB" sz="1400" dirty="0">
              <a:latin typeface="Arial" panose="020B0604020202020204" pitchFamily="34" charset="0"/>
              <a:ea typeface="ＭＳ Ｐゴシック" charset="0"/>
              <a:cs typeface="Arial" panose="020B0604020202020204" pitchFamily="34" charset="0"/>
            </a:endParaRPr>
          </a:p>
          <a:p>
            <a:pPr>
              <a:spcBef>
                <a:spcPct val="20000"/>
              </a:spcBef>
              <a:defRPr/>
            </a:pPr>
            <a:endParaRPr lang="en-GB" sz="1400" dirty="0">
              <a:latin typeface="Arial" panose="020B0604020202020204" pitchFamily="34" charset="0"/>
              <a:ea typeface="ＭＳ Ｐゴシック" charset="0"/>
              <a:cs typeface="Arial" panose="020B0604020202020204" pitchFamily="34" charset="0"/>
            </a:endParaRPr>
          </a:p>
          <a:p>
            <a:pPr>
              <a:spcBef>
                <a:spcPct val="20000"/>
              </a:spcBef>
              <a:defRPr/>
            </a:pPr>
            <a:endParaRPr lang="en-GB" sz="1400" dirty="0">
              <a:latin typeface="Arial" panose="020B0604020202020204" pitchFamily="34" charset="0"/>
              <a:ea typeface="ＭＳ Ｐゴシック" charset="0"/>
              <a:cs typeface="Arial" panose="020B0604020202020204" pitchFamily="34" charset="0"/>
            </a:endParaRPr>
          </a:p>
          <a:p>
            <a:pPr>
              <a:spcBef>
                <a:spcPct val="20000"/>
              </a:spcBef>
              <a:defRPr/>
            </a:pPr>
            <a:endParaRPr lang="en-GB" sz="1400" dirty="0">
              <a:latin typeface="Arial" panose="020B0604020202020204" pitchFamily="34" charset="0"/>
              <a:ea typeface="ＭＳ Ｐゴシック" charset="0"/>
              <a:cs typeface="Arial" panose="020B0604020202020204" pitchFamily="34" charset="0"/>
            </a:endParaRPr>
          </a:p>
          <a:p>
            <a:pPr>
              <a:spcBef>
                <a:spcPct val="20000"/>
              </a:spcBef>
              <a:defRPr/>
            </a:pPr>
            <a:endParaRPr lang="en-GB" sz="1400" dirty="0">
              <a:latin typeface="Arial" panose="020B0604020202020204" pitchFamily="34" charset="0"/>
              <a:ea typeface="ＭＳ Ｐゴシック" charset="0"/>
              <a:cs typeface="Arial" panose="020B0604020202020204" pitchFamily="34" charset="0"/>
            </a:endParaRPr>
          </a:p>
        </p:txBody>
      </p:sp>
      <p:pic>
        <p:nvPicPr>
          <p:cNvPr id="98307" name="Picture 1" descr="Screen Shot 2015-08-15 at 12.19.02 PM.png">
            <a:extLst>
              <a:ext uri="{FF2B5EF4-FFF2-40B4-BE49-F238E27FC236}">
                <a16:creationId xmlns:a16="http://schemas.microsoft.com/office/drawing/2014/main" id="{17B05918-602F-B24E-8A57-E44771EE23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3654" y="2356247"/>
            <a:ext cx="2978944" cy="247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id="{3348A23D-D936-A948-8E57-E4F902151B0B}"/>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en-CH" sz="2100" b="1" dirty="0">
                <a:cs typeface="Arial" panose="020B0604020202020204" pitchFamily="34" charset="0"/>
              </a:rPr>
              <a:t>A simple </a:t>
            </a:r>
            <a:r>
              <a:rPr lang="fr-CH" altLang="en-CH" sz="2100" b="1" dirty="0" err="1">
                <a:cs typeface="Arial" panose="020B0604020202020204" pitchFamily="34" charset="0"/>
              </a:rPr>
              <a:t>dynamic</a:t>
            </a:r>
            <a:r>
              <a:rPr lang="fr-CH" altLang="en-CH" sz="2100" b="1" dirty="0">
                <a:cs typeface="Arial" panose="020B0604020202020204" pitchFamily="34" charset="0"/>
              </a:rPr>
              <a:t> </a:t>
            </a:r>
            <a:r>
              <a:rPr lang="fr-CH" altLang="en-CH" sz="2100" b="1" dirty="0" err="1">
                <a:cs typeface="Arial" panose="020B0604020202020204" pitchFamily="34" charset="0"/>
              </a:rPr>
              <a:t>measurement</a:t>
            </a:r>
            <a:r>
              <a:rPr lang="fr-CH" altLang="en-CH" sz="2100" b="1" dirty="0">
                <a:cs typeface="Arial" panose="020B0604020202020204" pitchFamily="34" charset="0"/>
              </a:rPr>
              <a:t> technique</a:t>
            </a:r>
            <a:endParaRPr lang="en-GB" altLang="en-CH" sz="1800" b="1" dirty="0">
              <a:cs typeface="Arial" panose="020B0604020202020204" pitchFamily="34" charset="0"/>
            </a:endParaRPr>
          </a:p>
        </p:txBody>
      </p:sp>
      <p:sp>
        <p:nvSpPr>
          <p:cNvPr id="100354" name="Rectangle 3">
            <a:extLst>
              <a:ext uri="{FF2B5EF4-FFF2-40B4-BE49-F238E27FC236}">
                <a16:creationId xmlns:a16="http://schemas.microsoft.com/office/drawing/2014/main" id="{DD6E332E-116E-814C-AD15-E9667AEF7659}"/>
              </a:ext>
            </a:extLst>
          </p:cNvPr>
          <p:cNvSpPr>
            <a:spLocks noChangeArrowheads="1"/>
          </p:cNvSpPr>
          <p:nvPr/>
        </p:nvSpPr>
        <p:spPr bwMode="auto">
          <a:xfrm>
            <a:off x="1782366" y="1059656"/>
            <a:ext cx="5579269" cy="297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GB" altLang="en-CH" sz="1500" dirty="0">
                <a:cs typeface="Arial" panose="020B0604020202020204" pitchFamily="34" charset="0"/>
              </a:rPr>
              <a:t>Rebound test, drop at H1, rebounds to H0, approximate relation:</a:t>
            </a:r>
          </a:p>
          <a:p>
            <a:pPr eaLnBrk="1" hangingPunct="1">
              <a:spcBef>
                <a:spcPct val="20000"/>
              </a:spcBef>
            </a:pPr>
            <a:endParaRPr lang="en-GB" altLang="en-CH" sz="1500" i="1" dirty="0">
              <a:latin typeface="Comic Sans MS" panose="030F0902030302020204" pitchFamily="66" charset="0"/>
            </a:endParaRPr>
          </a:p>
          <a:p>
            <a:pPr eaLnBrk="1" hangingPunct="1">
              <a:spcBef>
                <a:spcPct val="20000"/>
              </a:spcBef>
            </a:pPr>
            <a:endParaRPr lang="en-GB" altLang="en-CH" sz="1500" i="1" dirty="0">
              <a:latin typeface="Comic Sans MS" panose="030F0902030302020204" pitchFamily="66" charset="0"/>
            </a:endParaRPr>
          </a:p>
          <a:p>
            <a:pPr eaLnBrk="1" hangingPunct="1">
              <a:spcBef>
                <a:spcPct val="20000"/>
              </a:spcBef>
            </a:pPr>
            <a:endParaRPr lang="en-GB" altLang="en-CH" sz="1500" i="1" dirty="0">
              <a:latin typeface="Comic Sans MS" panose="030F0902030302020204" pitchFamily="66" charset="0"/>
            </a:endParaRPr>
          </a:p>
        </p:txBody>
      </p:sp>
      <p:pic>
        <p:nvPicPr>
          <p:cNvPr id="100355" name="Picture 1" descr="Screen Shot 2015-08-14 at 10.57.55 PM.png">
            <a:extLst>
              <a:ext uri="{FF2B5EF4-FFF2-40B4-BE49-F238E27FC236}">
                <a16:creationId xmlns:a16="http://schemas.microsoft.com/office/drawing/2014/main" id="{C7A6C160-D210-7C4D-BCC1-650BCC7306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0010" y="2384822"/>
            <a:ext cx="5014913"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Picture 2" descr="Screen Shot 2015-08-14 at 10.58.56 PM.png">
            <a:extLst>
              <a:ext uri="{FF2B5EF4-FFF2-40B4-BE49-F238E27FC236}">
                <a16:creationId xmlns:a16="http://schemas.microsoft.com/office/drawing/2014/main" id="{03570377-B316-F448-815B-9725AB64C1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44404" y="1437085"/>
            <a:ext cx="17716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664E92E5-472A-CD49-B71C-BB2EB9D34A42}"/>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en-CH" sz="2100" b="1" dirty="0" err="1">
                <a:cs typeface="Arial" panose="020B0604020202020204" pitchFamily="34" charset="0"/>
              </a:rPr>
              <a:t>Which</a:t>
            </a:r>
            <a:r>
              <a:rPr lang="fr-CH" altLang="en-CH" sz="2100" b="1" dirty="0">
                <a:cs typeface="Arial" panose="020B0604020202020204" pitchFamily="34" charset="0"/>
              </a:rPr>
              <a:t> </a:t>
            </a:r>
            <a:r>
              <a:rPr lang="fr-CH" altLang="en-CH" sz="2100" b="1" dirty="0" err="1">
                <a:cs typeface="Arial" panose="020B0604020202020204" pitchFamily="34" charset="0"/>
              </a:rPr>
              <a:t>ball</a:t>
            </a:r>
            <a:r>
              <a:rPr lang="fr-CH" altLang="en-CH" sz="2100" b="1" dirty="0">
                <a:cs typeface="Arial" panose="020B0604020202020204" pitchFamily="34" charset="0"/>
              </a:rPr>
              <a:t> has the best </a:t>
            </a:r>
            <a:r>
              <a:rPr lang="fr-CH" altLang="en-CH" sz="2100" b="1" dirty="0" err="1">
                <a:cs typeface="Arial" panose="020B0604020202020204" pitchFamily="34" charset="0"/>
              </a:rPr>
              <a:t>rebound</a:t>
            </a:r>
            <a:r>
              <a:rPr lang="fr-CH" altLang="en-CH" sz="2100" b="1" dirty="0">
                <a:cs typeface="Arial" panose="020B0604020202020204" pitchFamily="34" charset="0"/>
              </a:rPr>
              <a:t>?</a:t>
            </a:r>
            <a:endParaRPr lang="en-GB" altLang="en-CH" sz="1800" b="1" dirty="0">
              <a:cs typeface="Arial" panose="020B0604020202020204" pitchFamily="34" charset="0"/>
            </a:endParaRPr>
          </a:p>
        </p:txBody>
      </p:sp>
      <p:sp>
        <p:nvSpPr>
          <p:cNvPr id="102402" name="Rectangle 3">
            <a:extLst>
              <a:ext uri="{FF2B5EF4-FFF2-40B4-BE49-F238E27FC236}">
                <a16:creationId xmlns:a16="http://schemas.microsoft.com/office/drawing/2014/main" id="{E2395F13-0DB6-264A-B36F-6B3732A1F24A}"/>
              </a:ext>
            </a:extLst>
          </p:cNvPr>
          <p:cNvSpPr>
            <a:spLocks noChangeArrowheads="1"/>
          </p:cNvSpPr>
          <p:nvPr/>
        </p:nvSpPr>
        <p:spPr bwMode="auto">
          <a:xfrm>
            <a:off x="1477566" y="1059656"/>
            <a:ext cx="6339079" cy="297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en-GB" altLang="en-CH" sz="1500" dirty="0">
              <a:cs typeface="Arial" panose="020B0604020202020204" pitchFamily="34" charset="0"/>
            </a:endParaRPr>
          </a:p>
          <a:p>
            <a:pPr eaLnBrk="1" hangingPunct="1">
              <a:spcBef>
                <a:spcPct val="20000"/>
              </a:spcBef>
            </a:pPr>
            <a:endParaRPr lang="en-GB" altLang="en-CH" sz="1500" dirty="0">
              <a:cs typeface="Arial" panose="020B0604020202020204" pitchFamily="34" charset="0"/>
            </a:endParaRPr>
          </a:p>
          <a:p>
            <a:pPr eaLnBrk="1" hangingPunct="1">
              <a:spcBef>
                <a:spcPct val="20000"/>
              </a:spcBef>
            </a:pPr>
            <a:endParaRPr lang="en-GB" altLang="en-CH" sz="1500" dirty="0">
              <a:cs typeface="Arial" panose="020B0604020202020204" pitchFamily="34" charset="0"/>
            </a:endParaRPr>
          </a:p>
          <a:p>
            <a:pPr eaLnBrk="1" hangingPunct="1">
              <a:spcBef>
                <a:spcPct val="20000"/>
              </a:spcBef>
            </a:pPr>
            <a:endParaRPr lang="en-GB" altLang="en-CH" sz="1500" dirty="0">
              <a:cs typeface="Arial" panose="020B0604020202020204" pitchFamily="34" charset="0"/>
            </a:endParaRPr>
          </a:p>
          <a:p>
            <a:pPr eaLnBrk="1" hangingPunct="1">
              <a:spcBef>
                <a:spcPct val="20000"/>
              </a:spcBef>
            </a:pPr>
            <a:endParaRPr lang="en-GB" altLang="en-CH" sz="1500" dirty="0">
              <a:cs typeface="Arial" panose="020B0604020202020204" pitchFamily="34" charset="0"/>
            </a:endParaRPr>
          </a:p>
        </p:txBody>
      </p:sp>
      <p:pic>
        <p:nvPicPr>
          <p:cNvPr id="3" name="Picture 2">
            <a:extLst>
              <a:ext uri="{FF2B5EF4-FFF2-40B4-BE49-F238E27FC236}">
                <a16:creationId xmlns:a16="http://schemas.microsoft.com/office/drawing/2014/main" id="{EB26BD5A-7C6D-8A42-BAA1-5A05DBD8BD41}"/>
              </a:ext>
            </a:extLst>
          </p:cNvPr>
          <p:cNvPicPr>
            <a:picLocks noChangeAspect="1"/>
          </p:cNvPicPr>
          <p:nvPr/>
        </p:nvPicPr>
        <p:blipFill>
          <a:blip r:embed="rId3"/>
          <a:stretch>
            <a:fillRect/>
          </a:stretch>
        </p:blipFill>
        <p:spPr>
          <a:xfrm>
            <a:off x="1832271" y="1059656"/>
            <a:ext cx="5834163" cy="3694470"/>
          </a:xfrm>
          <a:prstGeom prst="rect">
            <a:avLst/>
          </a:prstGeom>
        </p:spPr>
      </p:pic>
      <p:sp>
        <p:nvSpPr>
          <p:cNvPr id="4" name="Rectangle 3">
            <a:extLst>
              <a:ext uri="{FF2B5EF4-FFF2-40B4-BE49-F238E27FC236}">
                <a16:creationId xmlns:a16="http://schemas.microsoft.com/office/drawing/2014/main" id="{F7DC7EEA-CC05-0046-A576-9A189A9F8726}"/>
              </a:ext>
            </a:extLst>
          </p:cNvPr>
          <p:cNvSpPr/>
          <p:nvPr/>
        </p:nvSpPr>
        <p:spPr>
          <a:xfrm>
            <a:off x="3178277" y="1696065"/>
            <a:ext cx="1592826" cy="449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E496D216-2C4D-7A46-B6DB-4CA24CC2862F}"/>
              </a:ext>
            </a:extLst>
          </p:cNvPr>
          <p:cNvSpPr>
            <a:spLocks noGrp="1" noChangeArrowheads="1"/>
          </p:cNvSpPr>
          <p:nvPr>
            <p:ph type="body" idx="1"/>
          </p:nvPr>
        </p:nvSpPr>
        <p:spPr>
          <a:xfrm>
            <a:off x="797244" y="873651"/>
            <a:ext cx="5913272" cy="3609975"/>
          </a:xfrm>
        </p:spPr>
        <p:txBody>
          <a:bodyPr>
            <a:noAutofit/>
          </a:bodyPr>
          <a:lstStyle/>
          <a:p>
            <a:pPr eaLnBrk="1" hangingPunct="1">
              <a:lnSpc>
                <a:spcPct val="80000"/>
              </a:lnSpc>
              <a:defRPr/>
            </a:pPr>
            <a:endParaRPr lang="fr-CH" sz="1600" dirty="0">
              <a:latin typeface="Arial" panose="020B0604020202020204" pitchFamily="34" charset="0"/>
              <a:ea typeface="ＭＳ Ｐゴシック" charset="0"/>
              <a:cs typeface="Arial" panose="020B0604020202020204" pitchFamily="34" charset="0"/>
            </a:endParaRPr>
          </a:p>
          <a:p>
            <a:pPr eaLnBrk="1" hangingPunct="1">
              <a:lnSpc>
                <a:spcPct val="80000"/>
              </a:lnSpc>
              <a:defRPr/>
            </a:pPr>
            <a:r>
              <a:rPr lang="fr-CH" sz="1600" dirty="0">
                <a:latin typeface="Arial" panose="020B0604020202020204" pitchFamily="34" charset="0"/>
                <a:ea typeface="ＭＳ Ｐゴシック" charset="0"/>
                <a:cs typeface="Arial" panose="020B0604020202020204" pitchFamily="34" charset="0"/>
              </a:rPr>
              <a:t>Viscoelastic materials exhibit a time dependent behaviour</a:t>
            </a:r>
          </a:p>
          <a:p>
            <a:pPr eaLnBrk="1" hangingPunct="1">
              <a:lnSpc>
                <a:spcPct val="80000"/>
              </a:lnSpc>
              <a:defRPr/>
            </a:pPr>
            <a:endParaRPr lang="fr-CH" sz="1600" dirty="0">
              <a:latin typeface="Arial" panose="020B0604020202020204" pitchFamily="34" charset="0"/>
              <a:ea typeface="ＭＳ Ｐゴシック" charset="0"/>
              <a:cs typeface="Arial" panose="020B0604020202020204" pitchFamily="34" charset="0"/>
            </a:endParaRPr>
          </a:p>
          <a:p>
            <a:pPr eaLnBrk="1" hangingPunct="1">
              <a:lnSpc>
                <a:spcPct val="80000"/>
              </a:lnSpc>
              <a:defRPr/>
            </a:pPr>
            <a:r>
              <a:rPr lang="fr-CH" sz="1600" dirty="0">
                <a:latin typeface="Arial" panose="020B0604020202020204" pitchFamily="34" charset="0"/>
                <a:ea typeface="ＭＳ Ｐゴシック" charset="0"/>
                <a:cs typeface="Arial" panose="020B0604020202020204" pitchFamily="34" charset="0"/>
              </a:rPr>
              <a:t>Methods to characterize this behavior are simple static experiments, or dynamic subresonant or resonant methods.</a:t>
            </a:r>
          </a:p>
          <a:p>
            <a:pPr eaLnBrk="1" hangingPunct="1">
              <a:lnSpc>
                <a:spcPct val="80000"/>
              </a:lnSpc>
              <a:defRPr/>
            </a:pPr>
            <a:endParaRPr lang="fr-CH" sz="1600" dirty="0">
              <a:latin typeface="Arial" panose="020B0604020202020204" pitchFamily="34" charset="0"/>
              <a:ea typeface="ＭＳ Ｐゴシック" charset="0"/>
              <a:cs typeface="Arial" panose="020B0604020202020204" pitchFamily="34" charset="0"/>
            </a:endParaRPr>
          </a:p>
          <a:p>
            <a:pPr eaLnBrk="1" hangingPunct="1">
              <a:lnSpc>
                <a:spcPct val="80000"/>
              </a:lnSpc>
              <a:defRPr/>
            </a:pPr>
            <a:r>
              <a:rPr lang="fr-CH" sz="1600" dirty="0">
                <a:latin typeface="Arial" panose="020B0604020202020204" pitchFamily="34" charset="0"/>
                <a:ea typeface="ＭＳ Ｐゴシック" charset="0"/>
                <a:cs typeface="Arial" panose="020B0604020202020204" pitchFamily="34" charset="0"/>
              </a:rPr>
              <a:t>To obtain the behavior of the material over several decades of time or frequency, the equivalence between time and temperature is generally used.</a:t>
            </a:r>
          </a:p>
          <a:p>
            <a:pPr eaLnBrk="1" hangingPunct="1">
              <a:lnSpc>
                <a:spcPct val="80000"/>
              </a:lnSpc>
              <a:defRPr/>
            </a:pPr>
            <a:endParaRPr lang="fr-CH" sz="1600" dirty="0">
              <a:latin typeface="Arial" panose="020B0604020202020204" pitchFamily="34" charset="0"/>
              <a:ea typeface="ＭＳ Ｐゴシック" charset="0"/>
              <a:cs typeface="Arial" panose="020B0604020202020204" pitchFamily="34" charset="0"/>
            </a:endParaRPr>
          </a:p>
          <a:p>
            <a:pPr eaLnBrk="1" hangingPunct="1">
              <a:lnSpc>
                <a:spcPct val="80000"/>
              </a:lnSpc>
              <a:defRPr/>
            </a:pPr>
            <a:r>
              <a:rPr lang="fr-CH" sz="1600" dirty="0">
                <a:latin typeface="Arial" panose="020B0604020202020204" pitchFamily="34" charset="0"/>
                <a:ea typeface="ＭＳ Ｐゴシック" charset="0"/>
                <a:cs typeface="Arial" panose="020B0604020202020204" pitchFamily="34" charset="0"/>
              </a:rPr>
              <a:t>Take home message: when dealing with polymers or soft matter, do not trust one value of modulus, but always consider the time frame of the testing method as </a:t>
            </a:r>
            <a:r>
              <a:rPr lang="fr-CH" sz="1600" dirty="0" err="1">
                <a:latin typeface="Arial" panose="020B0604020202020204" pitchFamily="34" charset="0"/>
                <a:ea typeface="ＭＳ Ｐゴシック" charset="0"/>
                <a:cs typeface="Arial" panose="020B0604020202020204" pitchFamily="34" charset="0"/>
              </a:rPr>
              <a:t>well</a:t>
            </a:r>
            <a:r>
              <a:rPr lang="fr-CH" sz="1600" dirty="0">
                <a:latin typeface="Arial" panose="020B0604020202020204" pitchFamily="34" charset="0"/>
                <a:ea typeface="ＭＳ Ｐゴシック" charset="0"/>
                <a:cs typeface="Arial" panose="020B0604020202020204" pitchFamily="34" charset="0"/>
              </a:rPr>
              <a:t>.</a:t>
            </a:r>
          </a:p>
          <a:p>
            <a:pPr eaLnBrk="1" hangingPunct="1">
              <a:lnSpc>
                <a:spcPct val="80000"/>
              </a:lnSpc>
              <a:defRPr/>
            </a:pPr>
            <a:endParaRPr lang="fr-CH" sz="1600" dirty="0">
              <a:latin typeface="Arial" panose="020B0604020202020204" pitchFamily="34" charset="0"/>
              <a:ea typeface="ＭＳ Ｐゴシック" charset="0"/>
              <a:cs typeface="Arial" panose="020B0604020202020204" pitchFamily="34" charset="0"/>
            </a:endParaRPr>
          </a:p>
          <a:p>
            <a:pPr eaLnBrk="1" hangingPunct="1">
              <a:lnSpc>
                <a:spcPct val="80000"/>
              </a:lnSpc>
              <a:defRPr/>
            </a:pPr>
            <a:r>
              <a:rPr lang="fr-CH" sz="1600" dirty="0" err="1">
                <a:latin typeface="Arial" panose="020B0604020202020204" pitchFamily="34" charset="0"/>
                <a:ea typeface="ＭＳ Ｐゴシック" charset="0"/>
                <a:cs typeface="Arial" panose="020B0604020202020204" pitchFamily="34" charset="0"/>
              </a:rPr>
              <a:t>See</a:t>
            </a:r>
            <a:r>
              <a:rPr lang="fr-CH" sz="1600" dirty="0">
                <a:latin typeface="Arial" panose="020B0604020202020204" pitchFamily="34" charset="0"/>
                <a:ea typeface="ＭＳ Ｐゴシック" charset="0"/>
                <a:cs typeface="Arial" panose="020B0604020202020204" pitchFamily="34" charset="0"/>
              </a:rPr>
              <a:t> </a:t>
            </a:r>
            <a:r>
              <a:rPr lang="fr-CH" sz="1600" dirty="0" err="1">
                <a:latin typeface="Arial" panose="020B0604020202020204" pitchFamily="34" charset="0"/>
                <a:ea typeface="ＭＳ Ｐゴシック" charset="0"/>
                <a:cs typeface="Arial" panose="020B0604020202020204" pitchFamily="34" charset="0"/>
              </a:rPr>
              <a:t>you</a:t>
            </a:r>
            <a:r>
              <a:rPr lang="fr-CH" sz="1600" dirty="0">
                <a:latin typeface="Arial" panose="020B0604020202020204" pitchFamily="34" charset="0"/>
                <a:ea typeface="ＭＳ Ｐゴシック" charset="0"/>
                <a:cs typeface="Arial" panose="020B0604020202020204" pitchFamily="34" charset="0"/>
              </a:rPr>
              <a:t> </a:t>
            </a:r>
            <a:r>
              <a:rPr lang="fr-CH" sz="1600" dirty="0" err="1">
                <a:latin typeface="Arial" panose="020B0604020202020204" pitchFamily="34" charset="0"/>
                <a:ea typeface="ＭＳ Ｐゴシック" charset="0"/>
                <a:cs typeface="Arial" panose="020B0604020202020204" pitchFamily="34" charset="0"/>
              </a:rPr>
              <a:t>this</a:t>
            </a:r>
            <a:r>
              <a:rPr lang="fr-CH" sz="1600" dirty="0">
                <a:latin typeface="Arial" panose="020B0604020202020204" pitchFamily="34" charset="0"/>
                <a:ea typeface="ＭＳ Ｐゴシック" charset="0"/>
                <a:cs typeface="Arial" panose="020B0604020202020204" pitchFamily="34" charset="0"/>
              </a:rPr>
              <a:t> </a:t>
            </a:r>
            <a:r>
              <a:rPr lang="fr-CH" sz="1600" dirty="0" err="1">
                <a:latin typeface="Arial" panose="020B0604020202020204" pitchFamily="34" charset="0"/>
                <a:ea typeface="ＭＳ Ｐゴシック" charset="0"/>
                <a:cs typeface="Arial" panose="020B0604020202020204" pitchFamily="34" charset="0"/>
              </a:rPr>
              <a:t>afternoon</a:t>
            </a:r>
            <a:r>
              <a:rPr lang="fr-CH" sz="1600" dirty="0">
                <a:latin typeface="Arial" panose="020B0604020202020204" pitchFamily="34" charset="0"/>
                <a:ea typeface="ＭＳ Ｐゴシック" charset="0"/>
                <a:cs typeface="Arial" panose="020B0604020202020204" pitchFamily="34" charset="0"/>
              </a:rPr>
              <a:t> at the DMA.</a:t>
            </a:r>
          </a:p>
          <a:p>
            <a:pPr marL="0" indent="0">
              <a:lnSpc>
                <a:spcPct val="80000"/>
              </a:lnSpc>
              <a:buNone/>
              <a:defRPr/>
            </a:pPr>
            <a:endParaRPr lang="fr-CH" sz="1600" dirty="0">
              <a:latin typeface="Arial" panose="020B0604020202020204" pitchFamily="34" charset="0"/>
              <a:ea typeface="ＭＳ Ｐゴシック" charset="0"/>
              <a:cs typeface="Arial" panose="020B0604020202020204" pitchFamily="34" charset="0"/>
            </a:endParaRPr>
          </a:p>
          <a:p>
            <a:pPr marL="0" indent="0">
              <a:lnSpc>
                <a:spcPct val="80000"/>
              </a:lnSpc>
              <a:buNone/>
              <a:defRPr/>
            </a:pPr>
            <a:endParaRPr lang="fr-CH" sz="1600" dirty="0">
              <a:latin typeface="Arial" panose="020B0604020202020204" pitchFamily="34" charset="0"/>
              <a:ea typeface="ＭＳ Ｐゴシック" charset="0"/>
              <a:cs typeface="Arial" panose="020B0604020202020204" pitchFamily="34" charset="0"/>
            </a:endParaRPr>
          </a:p>
          <a:p>
            <a:pPr eaLnBrk="1" hangingPunct="1">
              <a:lnSpc>
                <a:spcPct val="80000"/>
              </a:lnSpc>
              <a:defRPr/>
            </a:pPr>
            <a:endParaRPr lang="fr-CH" sz="1600" dirty="0">
              <a:latin typeface="Arial" panose="020B0604020202020204" pitchFamily="34" charset="0"/>
              <a:ea typeface="ＭＳ Ｐゴシック" charset="0"/>
              <a:cs typeface="Arial" panose="020B0604020202020204" pitchFamily="34" charset="0"/>
            </a:endParaRPr>
          </a:p>
          <a:p>
            <a:pPr eaLnBrk="1" hangingPunct="1">
              <a:lnSpc>
                <a:spcPct val="80000"/>
              </a:lnSpc>
              <a:buFont typeface="Wingdings" charset="0"/>
              <a:buNone/>
              <a:defRPr/>
            </a:pPr>
            <a:endParaRPr lang="pt-PT" sz="1600" dirty="0">
              <a:latin typeface="Arial" panose="020B0604020202020204" pitchFamily="34" charset="0"/>
              <a:ea typeface="ＭＳ Ｐゴシック" charset="0"/>
              <a:cs typeface="Arial" panose="020B0604020202020204" pitchFamily="34" charset="0"/>
            </a:endParaRPr>
          </a:p>
        </p:txBody>
      </p:sp>
      <p:sp>
        <p:nvSpPr>
          <p:cNvPr id="106499" name="Rectangle 2">
            <a:extLst>
              <a:ext uri="{FF2B5EF4-FFF2-40B4-BE49-F238E27FC236}">
                <a16:creationId xmlns:a16="http://schemas.microsoft.com/office/drawing/2014/main" id="{94629F8F-A2FF-D34C-9A53-0224A0583461}"/>
              </a:ext>
            </a:extLst>
          </p:cNvPr>
          <p:cNvSpPr txBox="1">
            <a:spLocks noChangeArrowheads="1"/>
          </p:cNvSpPr>
          <p:nvPr/>
        </p:nvSpPr>
        <p:spPr bwMode="auto">
          <a:xfrm>
            <a:off x="1195451" y="235974"/>
            <a:ext cx="6858000" cy="582561"/>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en-CH" sz="2400" b="1" dirty="0">
                <a:solidFill>
                  <a:schemeClr val="tx2"/>
                </a:solidFill>
                <a:cs typeface="Arial" panose="020B0604020202020204" pitchFamily="34" charset="0"/>
              </a:rPr>
              <a:t>Conclusion</a:t>
            </a:r>
          </a:p>
        </p:txBody>
      </p:sp>
      <p:pic>
        <p:nvPicPr>
          <p:cNvPr id="5" name="Picture 5" descr="larson_brain_full">
            <a:extLst>
              <a:ext uri="{FF2B5EF4-FFF2-40B4-BE49-F238E27FC236}">
                <a16:creationId xmlns:a16="http://schemas.microsoft.com/office/drawing/2014/main" id="{0474A134-2875-FF47-8191-181502E9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9225" y="873651"/>
            <a:ext cx="2089547"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a:extLst>
              <a:ext uri="{FF2B5EF4-FFF2-40B4-BE49-F238E27FC236}">
                <a16:creationId xmlns:a16="http://schemas.microsoft.com/office/drawing/2014/main" id="{0E7AADB4-6AF2-5742-BF47-ABE8BE388A4D}"/>
              </a:ext>
            </a:extLst>
          </p:cNvPr>
          <p:cNvSpPr>
            <a:spLocks noChangeArrowheads="1"/>
          </p:cNvSpPr>
          <p:nvPr/>
        </p:nvSpPr>
        <p:spPr bwMode="auto">
          <a:xfrm>
            <a:off x="1143000" y="0"/>
            <a:ext cx="6858000" cy="713185"/>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en-CH" sz="2400" b="1" dirty="0" err="1">
                <a:solidFill>
                  <a:srgbClr val="080C0B"/>
                </a:solidFill>
                <a:cs typeface="Arial" panose="020B0604020202020204" pitchFamily="34" charset="0"/>
              </a:rPr>
              <a:t>Some</a:t>
            </a:r>
            <a:r>
              <a:rPr lang="fr-CH" altLang="en-CH" sz="2400" b="1" dirty="0">
                <a:solidFill>
                  <a:srgbClr val="080C0B"/>
                </a:solidFill>
                <a:cs typeface="Arial" panose="020B0604020202020204" pitchFamily="34" charset="0"/>
              </a:rPr>
              <a:t> </a:t>
            </a:r>
            <a:r>
              <a:rPr lang="fr-CH" altLang="en-CH" sz="2400" b="1" dirty="0" err="1">
                <a:solidFill>
                  <a:srgbClr val="080C0B"/>
                </a:solidFill>
                <a:cs typeface="Arial" panose="020B0604020202020204" pitchFamily="34" charset="0"/>
              </a:rPr>
              <a:t>References</a:t>
            </a:r>
            <a:endParaRPr lang="en-US" altLang="en-CH" sz="2400" b="1" dirty="0">
              <a:solidFill>
                <a:srgbClr val="080C0B"/>
              </a:solidFill>
              <a:cs typeface="Arial" panose="020B0604020202020204" pitchFamily="34" charset="0"/>
            </a:endParaRPr>
          </a:p>
        </p:txBody>
      </p:sp>
      <p:sp>
        <p:nvSpPr>
          <p:cNvPr id="108546" name="Text Box 3">
            <a:extLst>
              <a:ext uri="{FF2B5EF4-FFF2-40B4-BE49-F238E27FC236}">
                <a16:creationId xmlns:a16="http://schemas.microsoft.com/office/drawing/2014/main" id="{A037317A-C7ED-7747-B8A4-E0BB8C426FF7}"/>
              </a:ext>
            </a:extLst>
          </p:cNvPr>
          <p:cNvSpPr txBox="1">
            <a:spLocks noChangeArrowheads="1"/>
          </p:cNvSpPr>
          <p:nvPr/>
        </p:nvSpPr>
        <p:spPr bwMode="auto">
          <a:xfrm>
            <a:off x="1404938" y="135016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en-CH" sz="1800"/>
          </a:p>
        </p:txBody>
      </p:sp>
      <p:sp>
        <p:nvSpPr>
          <p:cNvPr id="108547" name="Text Box 4">
            <a:extLst>
              <a:ext uri="{FF2B5EF4-FFF2-40B4-BE49-F238E27FC236}">
                <a16:creationId xmlns:a16="http://schemas.microsoft.com/office/drawing/2014/main" id="{D6E374E3-C256-5E4A-B7BD-B8047B74E7EC}"/>
              </a:ext>
            </a:extLst>
          </p:cNvPr>
          <p:cNvSpPr txBox="1">
            <a:spLocks noChangeArrowheads="1"/>
          </p:cNvSpPr>
          <p:nvPr/>
        </p:nvSpPr>
        <p:spPr bwMode="auto">
          <a:xfrm>
            <a:off x="1404938" y="1028700"/>
            <a:ext cx="6191250"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buFont typeface="Times" pitchFamily="2" charset="0"/>
              <a:buNone/>
            </a:pPr>
            <a:endParaRPr lang="fr-FR" altLang="en-CH" sz="1800" dirty="0">
              <a:cs typeface="Arial" panose="020B0604020202020204" pitchFamily="34" charset="0"/>
            </a:endParaRPr>
          </a:p>
          <a:p>
            <a:pPr eaLnBrk="1" hangingPunct="1">
              <a:buFont typeface="Times" pitchFamily="2" charset="0"/>
              <a:buChar char="•"/>
            </a:pPr>
            <a:r>
              <a:rPr lang="en-US" altLang="en-CH" sz="1350" dirty="0">
                <a:cs typeface="Arial" panose="020B0604020202020204" pitchFamily="34" charset="0"/>
              </a:rPr>
              <a:t> Viscoelasticity of engineering materials, Y.M. Haddad, Chapman &amp; Hall, 1996.</a:t>
            </a:r>
          </a:p>
          <a:p>
            <a:pPr eaLnBrk="1" hangingPunct="1"/>
            <a:endParaRPr lang="en-US" altLang="en-CH" sz="1350" dirty="0">
              <a:cs typeface="Arial" panose="020B0604020202020204" pitchFamily="34" charset="0"/>
            </a:endParaRPr>
          </a:p>
          <a:p>
            <a:pPr eaLnBrk="1" hangingPunct="1">
              <a:buFont typeface="Times" pitchFamily="2" charset="0"/>
              <a:buChar char="•"/>
            </a:pPr>
            <a:r>
              <a:rPr lang="en-US" altLang="en-CH" sz="1350" dirty="0">
                <a:cs typeface="Arial" panose="020B0604020202020204" pitchFamily="34" charset="0"/>
              </a:rPr>
              <a:t> Viscoelastic solids, R. S. Lakes, CRC press, 2009 (available as e-book as well, 2013 edition).</a:t>
            </a:r>
          </a:p>
          <a:p>
            <a:pPr eaLnBrk="1" hangingPunct="1"/>
            <a:endParaRPr lang="en-US" altLang="en-CH" sz="1350" dirty="0">
              <a:cs typeface="Arial" panose="020B0604020202020204" pitchFamily="34" charset="0"/>
            </a:endParaRPr>
          </a:p>
          <a:p>
            <a:pPr eaLnBrk="1" hangingPunct="1">
              <a:buFont typeface="Times" pitchFamily="2" charset="0"/>
              <a:buChar char="•"/>
            </a:pPr>
            <a:r>
              <a:rPr lang="en-US" altLang="en-CH" sz="1350" dirty="0">
                <a:cs typeface="Arial" panose="020B0604020202020204" pitchFamily="34" charset="0"/>
              </a:rPr>
              <a:t> Ferry, J. D., Viscoelastic Properties of Polymers </a:t>
            </a:r>
            <a:br>
              <a:rPr lang="en-US" altLang="en-CH" sz="1350" dirty="0">
                <a:cs typeface="Arial" panose="020B0604020202020204" pitchFamily="34" charset="0"/>
              </a:rPr>
            </a:br>
            <a:endParaRPr lang="en-US" altLang="en-CH" sz="1350" dirty="0">
              <a:cs typeface="Arial" panose="020B0604020202020204" pitchFamily="34" charset="0"/>
            </a:endParaRPr>
          </a:p>
          <a:p>
            <a:pPr eaLnBrk="1" hangingPunct="1">
              <a:buFont typeface="Times" pitchFamily="2" charset="0"/>
              <a:buChar char="•"/>
            </a:pPr>
            <a:r>
              <a:rPr lang="en-US" altLang="en-CH" sz="1350" dirty="0">
                <a:cs typeface="Arial" panose="020B0604020202020204" pitchFamily="34" charset="0"/>
              </a:rPr>
              <a:t> Ward, I. M. and Hadley, D. W., Mechanical Properties of Solid Polymers</a:t>
            </a:r>
          </a:p>
          <a:p>
            <a:pPr eaLnBrk="1" hangingPunct="1">
              <a:buFont typeface="Times" pitchFamily="2" charset="0"/>
              <a:buChar char="•"/>
            </a:pPr>
            <a:endParaRPr lang="en-US" altLang="en-CH" sz="1350" dirty="0">
              <a:cs typeface="Arial" panose="020B0604020202020204" pitchFamily="34" charset="0"/>
            </a:endParaRPr>
          </a:p>
          <a:p>
            <a:pPr eaLnBrk="1" hangingPunct="1"/>
            <a:endParaRPr lang="fr-FR" altLang="en-CH" sz="1350" dirty="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E8A678FF-4763-F540-9A00-F8E83958E4C1}"/>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err="1">
                <a:cs typeface="Arial" panose="020B0604020202020204" pitchFamily="34" charset="0"/>
              </a:rPr>
              <a:t>Definitions</a:t>
            </a:r>
            <a:endParaRPr lang="en-GB" altLang="en-CH" sz="1800" b="1" dirty="0">
              <a:cs typeface="Arial" panose="020B0604020202020204" pitchFamily="34" charset="0"/>
            </a:endParaRPr>
          </a:p>
        </p:txBody>
      </p:sp>
      <p:sp>
        <p:nvSpPr>
          <p:cNvPr id="27650" name="Rectangle 3">
            <a:extLst>
              <a:ext uri="{FF2B5EF4-FFF2-40B4-BE49-F238E27FC236}">
                <a16:creationId xmlns:a16="http://schemas.microsoft.com/office/drawing/2014/main" id="{D04D43A4-7543-DF44-BA7E-8D4056B55026}"/>
              </a:ext>
            </a:extLst>
          </p:cNvPr>
          <p:cNvSpPr>
            <a:spLocks noChangeArrowheads="1"/>
          </p:cNvSpPr>
          <p:nvPr/>
        </p:nvSpPr>
        <p:spPr bwMode="auto">
          <a:xfrm>
            <a:off x="1782366" y="1268017"/>
            <a:ext cx="5579269" cy="286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GB" altLang="en-CH" sz="1350" i="1">
                <a:cs typeface="Arial" panose="020B0604020202020204" pitchFamily="34" charset="0"/>
              </a:rPr>
              <a:t>Creep</a:t>
            </a:r>
          </a:p>
          <a:p>
            <a:pPr eaLnBrk="1" hangingPunct="1">
              <a:spcBef>
                <a:spcPct val="20000"/>
              </a:spcBef>
            </a:pPr>
            <a:endParaRPr lang="en-GB" altLang="en-CH" sz="1350" i="1">
              <a:cs typeface="Arial" panose="020B0604020202020204" pitchFamily="34" charset="0"/>
            </a:endParaRPr>
          </a:p>
          <a:p>
            <a:pPr eaLnBrk="1" hangingPunct="1">
              <a:spcBef>
                <a:spcPct val="20000"/>
              </a:spcBef>
            </a:pPr>
            <a:endParaRPr lang="en-GB" altLang="en-CH" sz="1350" i="1">
              <a:cs typeface="Arial" panose="020B0604020202020204" pitchFamily="34" charset="0"/>
            </a:endParaRPr>
          </a:p>
          <a:p>
            <a:pPr eaLnBrk="1" hangingPunct="1">
              <a:spcBef>
                <a:spcPct val="20000"/>
              </a:spcBef>
            </a:pPr>
            <a:endParaRPr lang="en-GB" altLang="en-CH" sz="1350" i="1">
              <a:cs typeface="Arial" panose="020B0604020202020204" pitchFamily="34" charset="0"/>
            </a:endParaRPr>
          </a:p>
          <a:p>
            <a:pPr eaLnBrk="1" hangingPunct="1">
              <a:spcBef>
                <a:spcPct val="20000"/>
              </a:spcBef>
            </a:pPr>
            <a:endParaRPr lang="en-GB" altLang="en-CH" sz="1350" i="1">
              <a:cs typeface="Arial" panose="020B0604020202020204" pitchFamily="34" charset="0"/>
            </a:endParaRPr>
          </a:p>
          <a:p>
            <a:pPr eaLnBrk="1" hangingPunct="1">
              <a:spcBef>
                <a:spcPct val="20000"/>
              </a:spcBef>
            </a:pPr>
            <a:endParaRPr lang="en-GB" altLang="en-CH" sz="1350" i="1">
              <a:cs typeface="Arial" panose="020B0604020202020204" pitchFamily="34" charset="0"/>
            </a:endParaRPr>
          </a:p>
          <a:p>
            <a:pPr eaLnBrk="1" hangingPunct="1">
              <a:spcBef>
                <a:spcPct val="20000"/>
              </a:spcBef>
            </a:pPr>
            <a:r>
              <a:rPr lang="en-GB" altLang="en-CH" sz="1350" i="1">
                <a:cs typeface="Arial" panose="020B0604020202020204" pitchFamily="34" charset="0"/>
              </a:rPr>
              <a:t>Relaxation</a:t>
            </a:r>
          </a:p>
          <a:p>
            <a:pPr eaLnBrk="1" hangingPunct="1">
              <a:spcBef>
                <a:spcPct val="20000"/>
              </a:spcBef>
            </a:pPr>
            <a:endParaRPr lang="en-GB" altLang="en-CH" sz="1350" i="1">
              <a:cs typeface="Arial" panose="020B0604020202020204" pitchFamily="34" charset="0"/>
            </a:endParaRPr>
          </a:p>
          <a:p>
            <a:pPr eaLnBrk="1" hangingPunct="1">
              <a:spcBef>
                <a:spcPct val="20000"/>
              </a:spcBef>
            </a:pPr>
            <a:endParaRPr lang="en-GB" altLang="en-CH" sz="1350" i="1">
              <a:cs typeface="Arial" panose="020B0604020202020204" pitchFamily="34" charset="0"/>
            </a:endParaRPr>
          </a:p>
          <a:p>
            <a:pPr eaLnBrk="1" hangingPunct="1">
              <a:spcBef>
                <a:spcPct val="20000"/>
              </a:spcBef>
            </a:pPr>
            <a:endParaRPr lang="en-GB" altLang="en-CH" sz="1350" i="1">
              <a:cs typeface="Arial" panose="020B0604020202020204" pitchFamily="34" charset="0"/>
            </a:endParaRPr>
          </a:p>
        </p:txBody>
      </p:sp>
      <p:pic>
        <p:nvPicPr>
          <p:cNvPr id="27651" name="Picture 1">
            <a:extLst>
              <a:ext uri="{FF2B5EF4-FFF2-40B4-BE49-F238E27FC236}">
                <a16:creationId xmlns:a16="http://schemas.microsoft.com/office/drawing/2014/main" id="{D95E5ABB-A5C5-4845-ABB3-964B387B3D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1560" y="1390650"/>
            <a:ext cx="36290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52" name="Object 2">
            <a:extLst>
              <a:ext uri="{FF2B5EF4-FFF2-40B4-BE49-F238E27FC236}">
                <a16:creationId xmlns:a16="http://schemas.microsoft.com/office/drawing/2014/main" id="{7CB67D2D-335C-B443-BBAF-BBDD27784FDC}"/>
              </a:ext>
            </a:extLst>
          </p:cNvPr>
          <p:cNvGraphicFramePr>
            <a:graphicFrameLocks noChangeAspect="1"/>
          </p:cNvGraphicFramePr>
          <p:nvPr/>
        </p:nvGraphicFramePr>
        <p:xfrm>
          <a:off x="6786562" y="1545431"/>
          <a:ext cx="806054" cy="548879"/>
        </p:xfrm>
        <a:graphic>
          <a:graphicData uri="http://schemas.openxmlformats.org/presentationml/2006/ole">
            <mc:AlternateContent xmlns:mc="http://schemas.openxmlformats.org/markup-compatibility/2006">
              <mc:Choice xmlns:v="urn:schemas-microsoft-com:vml" Requires="v">
                <p:oleObj spid="_x0000_s34825" name="Equation" r:id="rId5" imgW="635000" imgH="431800" progId="Equation.3">
                  <p:embed/>
                </p:oleObj>
              </mc:Choice>
              <mc:Fallback>
                <p:oleObj name="Equation" r:id="rId5" imgW="635000" imgH="431800" progId="Equation.3">
                  <p:embed/>
                  <p:pic>
                    <p:nvPicPr>
                      <p:cNvPr id="27652" name="Object 2">
                        <a:extLst>
                          <a:ext uri="{FF2B5EF4-FFF2-40B4-BE49-F238E27FC236}">
                            <a16:creationId xmlns:a16="http://schemas.microsoft.com/office/drawing/2014/main" id="{7CB67D2D-335C-B443-BBAF-BBDD27784F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562" y="1545431"/>
                        <a:ext cx="806054" cy="548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7653" name="Picture 3">
            <a:extLst>
              <a:ext uri="{FF2B5EF4-FFF2-40B4-BE49-F238E27FC236}">
                <a16:creationId xmlns:a16="http://schemas.microsoft.com/office/drawing/2014/main" id="{6925BC39-703D-6B49-88C9-5CFF173CF5D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51560" y="2822972"/>
            <a:ext cx="35623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54" name="Object 4">
            <a:extLst>
              <a:ext uri="{FF2B5EF4-FFF2-40B4-BE49-F238E27FC236}">
                <a16:creationId xmlns:a16="http://schemas.microsoft.com/office/drawing/2014/main" id="{95C2CD50-7998-664E-B405-0F6D50F6D20A}"/>
              </a:ext>
            </a:extLst>
          </p:cNvPr>
          <p:cNvGraphicFramePr>
            <a:graphicFrameLocks noChangeAspect="1"/>
          </p:cNvGraphicFramePr>
          <p:nvPr/>
        </p:nvGraphicFramePr>
        <p:xfrm>
          <a:off x="6731794" y="2967038"/>
          <a:ext cx="860822" cy="522685"/>
        </p:xfrm>
        <a:graphic>
          <a:graphicData uri="http://schemas.openxmlformats.org/presentationml/2006/ole">
            <mc:AlternateContent xmlns:mc="http://schemas.openxmlformats.org/markup-compatibility/2006">
              <mc:Choice xmlns:v="urn:schemas-microsoft-com:vml" Requires="v">
                <p:oleObj spid="_x0000_s34826" name="Equation" r:id="rId8" imgW="711200" imgH="431800" progId="Equation.3">
                  <p:embed/>
                </p:oleObj>
              </mc:Choice>
              <mc:Fallback>
                <p:oleObj name="Equation" r:id="rId8" imgW="711200" imgH="431800" progId="Equation.3">
                  <p:embed/>
                  <p:pic>
                    <p:nvPicPr>
                      <p:cNvPr id="27654" name="Object 4">
                        <a:extLst>
                          <a:ext uri="{FF2B5EF4-FFF2-40B4-BE49-F238E27FC236}">
                            <a16:creationId xmlns:a16="http://schemas.microsoft.com/office/drawing/2014/main" id="{95C2CD50-7998-664E-B405-0F6D50F6D2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1794" y="2967038"/>
                        <a:ext cx="860822" cy="522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F12E5CB5-A3FD-734D-BE3C-822F58E1FA9C}"/>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err="1">
                <a:cs typeface="Arial" panose="020B0604020202020204" pitchFamily="34" charset="0"/>
              </a:rPr>
              <a:t>Definitions</a:t>
            </a:r>
            <a:endParaRPr lang="en-GB" altLang="en-CH" sz="1800" b="1" dirty="0">
              <a:cs typeface="Arial" panose="020B0604020202020204" pitchFamily="34" charset="0"/>
            </a:endParaRPr>
          </a:p>
        </p:txBody>
      </p:sp>
      <p:sp>
        <p:nvSpPr>
          <p:cNvPr id="29698" name="Rectangle 3">
            <a:extLst>
              <a:ext uri="{FF2B5EF4-FFF2-40B4-BE49-F238E27FC236}">
                <a16:creationId xmlns:a16="http://schemas.microsoft.com/office/drawing/2014/main" id="{011C1E1A-A8F0-5C43-A1B7-44BA37D4C0BF}"/>
              </a:ext>
            </a:extLst>
          </p:cNvPr>
          <p:cNvSpPr>
            <a:spLocks noChangeArrowheads="1"/>
          </p:cNvSpPr>
          <p:nvPr/>
        </p:nvSpPr>
        <p:spPr bwMode="auto">
          <a:xfrm>
            <a:off x="1439466" y="897732"/>
            <a:ext cx="6561534" cy="286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GB" altLang="en-CH" sz="1350" dirty="0">
                <a:cs typeface="Arial" panose="020B0604020202020204" pitchFamily="34" charset="0"/>
              </a:rPr>
              <a:t>Recovery: evolution after the stress (or strain) is removed. For a linear elastic case, the recovery tends to zero after a certain time.</a:t>
            </a:r>
          </a:p>
          <a:p>
            <a:pPr eaLnBrk="1" hangingPunct="1">
              <a:spcBef>
                <a:spcPct val="20000"/>
              </a:spcBef>
            </a:pPr>
            <a:endParaRPr lang="en-GB" altLang="en-CH" sz="1350" dirty="0">
              <a:cs typeface="Arial" panose="020B0604020202020204" pitchFamily="34" charset="0"/>
            </a:endParaRPr>
          </a:p>
          <a:p>
            <a:pPr eaLnBrk="1" hangingPunct="1">
              <a:spcBef>
                <a:spcPct val="20000"/>
              </a:spcBef>
            </a:pPr>
            <a:endParaRPr lang="en-GB" altLang="en-CH" sz="1350" dirty="0">
              <a:cs typeface="Arial" panose="020B0604020202020204" pitchFamily="34" charset="0"/>
            </a:endParaRPr>
          </a:p>
          <a:p>
            <a:pPr eaLnBrk="1" hangingPunct="1">
              <a:spcBef>
                <a:spcPct val="20000"/>
              </a:spcBef>
            </a:pPr>
            <a:endParaRPr lang="en-GB" altLang="en-CH" sz="1350" dirty="0">
              <a:cs typeface="Arial" panose="020B0604020202020204" pitchFamily="34" charset="0"/>
            </a:endParaRPr>
          </a:p>
          <a:p>
            <a:pPr eaLnBrk="1" hangingPunct="1">
              <a:spcBef>
                <a:spcPct val="20000"/>
              </a:spcBef>
            </a:pPr>
            <a:endParaRPr lang="en-GB" altLang="en-CH" sz="1350" dirty="0">
              <a:cs typeface="Arial" panose="020B0604020202020204" pitchFamily="34" charset="0"/>
            </a:endParaRPr>
          </a:p>
          <a:p>
            <a:pPr eaLnBrk="1" hangingPunct="1">
              <a:spcBef>
                <a:spcPct val="20000"/>
              </a:spcBef>
            </a:pPr>
            <a:endParaRPr lang="en-GB" altLang="en-CH" sz="1350" dirty="0">
              <a:cs typeface="Arial" panose="020B0604020202020204" pitchFamily="34" charset="0"/>
            </a:endParaRPr>
          </a:p>
          <a:p>
            <a:pPr eaLnBrk="1" hangingPunct="1">
              <a:spcBef>
                <a:spcPct val="20000"/>
              </a:spcBef>
            </a:pPr>
            <a:endParaRPr lang="en-GB" altLang="en-CH" sz="1350" dirty="0">
              <a:cs typeface="Arial" panose="020B0604020202020204" pitchFamily="34" charset="0"/>
            </a:endParaRPr>
          </a:p>
          <a:p>
            <a:pPr eaLnBrk="1" hangingPunct="1">
              <a:spcBef>
                <a:spcPct val="20000"/>
              </a:spcBef>
            </a:pPr>
            <a:endParaRPr lang="en-GB" altLang="en-CH" sz="1350" dirty="0">
              <a:cs typeface="Arial" panose="020B0604020202020204" pitchFamily="34" charset="0"/>
            </a:endParaRPr>
          </a:p>
        </p:txBody>
      </p:sp>
      <p:pic>
        <p:nvPicPr>
          <p:cNvPr id="29699" name="Picture 5">
            <a:extLst>
              <a:ext uri="{FF2B5EF4-FFF2-40B4-BE49-F238E27FC236}">
                <a16:creationId xmlns:a16="http://schemas.microsoft.com/office/drawing/2014/main" id="{ACE9FA07-EF27-3D44-97B9-94C011BEA7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1663" y="2356247"/>
            <a:ext cx="1835944"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a:extLst>
              <a:ext uri="{FF2B5EF4-FFF2-40B4-BE49-F238E27FC236}">
                <a16:creationId xmlns:a16="http://schemas.microsoft.com/office/drawing/2014/main" id="{6300A116-EA9B-464A-96B0-0344C9D6903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69531" y="2397919"/>
            <a:ext cx="3567113" cy="141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5D6722D1-CD68-8A4B-B5FA-3D8B85CD3EEB}"/>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a:cs typeface="Arial" panose="020B0604020202020204" pitchFamily="34" charset="0"/>
              </a:rPr>
              <a:t>A simple </a:t>
            </a:r>
            <a:r>
              <a:rPr lang="fr-CH" altLang="ja-JP" sz="2100" b="1" dirty="0" err="1">
                <a:cs typeface="Arial" panose="020B0604020202020204" pitchFamily="34" charset="0"/>
              </a:rPr>
              <a:t>method</a:t>
            </a:r>
            <a:r>
              <a:rPr lang="fr-CH" altLang="ja-JP" sz="2100" b="1" dirty="0">
                <a:cs typeface="Arial" panose="020B0604020202020204" pitchFamily="34" charset="0"/>
              </a:rPr>
              <a:t> for </a:t>
            </a:r>
            <a:r>
              <a:rPr lang="fr-CH" altLang="ja-JP" sz="2100" b="1" dirty="0" err="1">
                <a:cs typeface="Arial" panose="020B0604020202020204" pitchFamily="34" charset="0"/>
              </a:rPr>
              <a:t>creep</a:t>
            </a:r>
            <a:r>
              <a:rPr lang="fr-CH" altLang="ja-JP" sz="2100" b="1" dirty="0">
                <a:cs typeface="Arial" panose="020B0604020202020204" pitchFamily="34" charset="0"/>
              </a:rPr>
              <a:t> </a:t>
            </a:r>
            <a:r>
              <a:rPr lang="fr-CH" altLang="ja-JP" sz="2100" b="1" dirty="0" err="1">
                <a:cs typeface="Arial" panose="020B0604020202020204" pitchFamily="34" charset="0"/>
              </a:rPr>
              <a:t>characterization</a:t>
            </a:r>
            <a:endParaRPr lang="en-GB" altLang="en-CH" sz="1800" b="1" dirty="0">
              <a:cs typeface="Arial" panose="020B0604020202020204" pitchFamily="34" charset="0"/>
            </a:endParaRPr>
          </a:p>
        </p:txBody>
      </p:sp>
      <p:sp>
        <p:nvSpPr>
          <p:cNvPr id="21506" name="Rectangle 3">
            <a:extLst>
              <a:ext uri="{FF2B5EF4-FFF2-40B4-BE49-F238E27FC236}">
                <a16:creationId xmlns:a16="http://schemas.microsoft.com/office/drawing/2014/main" id="{0943040A-A93F-6446-A03C-8E131B1B0918}"/>
              </a:ext>
            </a:extLst>
          </p:cNvPr>
          <p:cNvSpPr>
            <a:spLocks noChangeArrowheads="1"/>
          </p:cNvSpPr>
          <p:nvPr/>
        </p:nvSpPr>
        <p:spPr bwMode="auto">
          <a:xfrm>
            <a:off x="1223963" y="951310"/>
            <a:ext cx="5579269" cy="3402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defRPr/>
            </a:pPr>
            <a:r>
              <a:rPr lang="en-GB" sz="1400" dirty="0">
                <a:latin typeface="Arial" panose="020B0604020202020204" pitchFamily="34" charset="0"/>
                <a:ea typeface="ＭＳ Ｐゴシック" charset="0"/>
                <a:cs typeface="Arial" panose="020B0604020202020204" pitchFamily="34" charset="0"/>
              </a:rPr>
              <a:t>Material under constant load:</a:t>
            </a:r>
          </a:p>
          <a:p>
            <a:pPr marL="214313" indent="-214313">
              <a:spcBef>
                <a:spcPct val="20000"/>
              </a:spcBef>
              <a:buFontTx/>
              <a:buChar char="-"/>
              <a:defRPr/>
            </a:pPr>
            <a:endParaRPr lang="en-GB" sz="1400" dirty="0">
              <a:latin typeface="Arial" panose="020B0604020202020204" pitchFamily="34" charset="0"/>
              <a:ea typeface="ＭＳ Ｐゴシック" charset="0"/>
              <a:cs typeface="Arial" panose="020B0604020202020204" pitchFamily="34" charset="0"/>
            </a:endParaRPr>
          </a:p>
          <a:p>
            <a:pPr>
              <a:spcBef>
                <a:spcPct val="20000"/>
              </a:spcBef>
              <a:defRPr/>
            </a:pPr>
            <a:endParaRPr lang="en-GB" sz="1400" dirty="0">
              <a:latin typeface="Arial" panose="020B0604020202020204" pitchFamily="34" charset="0"/>
              <a:ea typeface="ＭＳ Ｐゴシック" charset="0"/>
              <a:cs typeface="Arial" panose="020B0604020202020204" pitchFamily="34" charset="0"/>
            </a:endParaRPr>
          </a:p>
          <a:p>
            <a:pPr>
              <a:spcBef>
                <a:spcPct val="20000"/>
              </a:spcBef>
              <a:defRPr/>
            </a:pPr>
            <a:endParaRPr lang="en-GB" sz="1400" dirty="0">
              <a:latin typeface="Arial" panose="020B0604020202020204" pitchFamily="34" charset="0"/>
              <a:ea typeface="ＭＳ Ｐゴシック" charset="0"/>
              <a:cs typeface="Arial" panose="020B0604020202020204" pitchFamily="34" charset="0"/>
            </a:endParaRPr>
          </a:p>
        </p:txBody>
      </p:sp>
      <p:sp>
        <p:nvSpPr>
          <p:cNvPr id="31749" name="Rectangle 1">
            <a:extLst>
              <a:ext uri="{FF2B5EF4-FFF2-40B4-BE49-F238E27FC236}">
                <a16:creationId xmlns:a16="http://schemas.microsoft.com/office/drawing/2014/main" id="{B1CF51F9-1FB6-0F4A-9917-859D36B534B6}"/>
              </a:ext>
            </a:extLst>
          </p:cNvPr>
          <p:cNvSpPr>
            <a:spLocks noChangeArrowheads="1"/>
          </p:cNvSpPr>
          <p:nvPr/>
        </p:nvSpPr>
        <p:spPr bwMode="auto">
          <a:xfrm>
            <a:off x="1223963" y="1231121"/>
            <a:ext cx="292379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CH" sz="1400" dirty="0">
                <a:cs typeface="Arial" panose="020B0604020202020204" pitchFamily="34" charset="0"/>
              </a:rPr>
              <a:t>It is possible to extract </a:t>
            </a:r>
          </a:p>
          <a:p>
            <a:pPr eaLnBrk="1" hangingPunct="1"/>
            <a:r>
              <a:rPr lang="en-GB" altLang="en-CH" sz="1400" dirty="0">
                <a:cs typeface="Arial" panose="020B0604020202020204" pitchFamily="34" charset="0"/>
              </a:rPr>
              <a:t>a creep modulus, by dividing</a:t>
            </a:r>
          </a:p>
          <a:p>
            <a:pPr eaLnBrk="1" hangingPunct="1"/>
            <a:r>
              <a:rPr lang="en-GB" altLang="en-CH" sz="1400" dirty="0">
                <a:cs typeface="Arial" panose="020B0604020202020204" pitchFamily="34" charset="0"/>
              </a:rPr>
              <a:t>the stress by strain at time t, to find an experimental function to identify, i.e. a Creep modulus for a given stress level and time.</a:t>
            </a:r>
          </a:p>
          <a:p>
            <a:pPr eaLnBrk="1" hangingPunct="1"/>
            <a:endParaRPr lang="en-GB" altLang="en-CH" sz="1400" dirty="0">
              <a:cs typeface="Arial" panose="020B0604020202020204" pitchFamily="34" charset="0"/>
            </a:endParaRPr>
          </a:p>
          <a:p>
            <a:pPr eaLnBrk="1" hangingPunct="1"/>
            <a:r>
              <a:rPr lang="en-GB" altLang="en-CH" sz="1400" dirty="0" err="1">
                <a:cs typeface="Arial" panose="020B0604020202020204" pitchFamily="34" charset="0"/>
              </a:rPr>
              <a:t>E</a:t>
            </a:r>
            <a:r>
              <a:rPr lang="en-GB" altLang="en-CH" sz="1400" baseline="-25000" dirty="0" err="1">
                <a:cs typeface="Arial" panose="020B0604020202020204" pitchFamily="34" charset="0"/>
              </a:rPr>
              <a:t>c</a:t>
            </a:r>
            <a:r>
              <a:rPr lang="en-GB" altLang="en-CH" sz="1400" dirty="0">
                <a:cs typeface="Arial" panose="020B0604020202020204" pitchFamily="34" charset="0"/>
              </a:rPr>
              <a:t>(t)=</a:t>
            </a:r>
            <a:r>
              <a:rPr lang="en-GB" altLang="en-CH" sz="1400" dirty="0">
                <a:latin typeface="Symbol" pitchFamily="2" charset="2"/>
                <a:cs typeface="Arial" panose="020B0604020202020204" pitchFamily="34" charset="0"/>
              </a:rPr>
              <a:t>s</a:t>
            </a:r>
            <a:r>
              <a:rPr lang="en-GB" altLang="en-CH" sz="1400" baseline="-25000" dirty="0">
                <a:cs typeface="Arial" panose="020B0604020202020204" pitchFamily="34" charset="0"/>
              </a:rPr>
              <a:t>0</a:t>
            </a:r>
            <a:r>
              <a:rPr lang="en-GB" altLang="en-CH" sz="1400" dirty="0">
                <a:cs typeface="Arial" panose="020B0604020202020204" pitchFamily="34" charset="0"/>
              </a:rPr>
              <a:t>/</a:t>
            </a:r>
            <a:r>
              <a:rPr lang="en-GB" altLang="en-CH" sz="1400" dirty="0">
                <a:latin typeface="Symbol" pitchFamily="2" charset="2"/>
                <a:cs typeface="Arial" panose="020B0604020202020204" pitchFamily="34" charset="0"/>
              </a:rPr>
              <a:t>e</a:t>
            </a:r>
            <a:r>
              <a:rPr lang="en-GB" altLang="en-CH" sz="1400" dirty="0">
                <a:cs typeface="Arial" panose="020B0604020202020204" pitchFamily="34" charset="0"/>
              </a:rPr>
              <a:t>(t)</a:t>
            </a:r>
            <a:endParaRPr lang="en-US" altLang="en-CH" sz="1400" dirty="0">
              <a:cs typeface="Arial" panose="020B0604020202020204" pitchFamily="34" charset="0"/>
            </a:endParaRPr>
          </a:p>
        </p:txBody>
      </p:sp>
      <p:pic>
        <p:nvPicPr>
          <p:cNvPr id="3" name="Picture 2">
            <a:extLst>
              <a:ext uri="{FF2B5EF4-FFF2-40B4-BE49-F238E27FC236}">
                <a16:creationId xmlns:a16="http://schemas.microsoft.com/office/drawing/2014/main" id="{54C0EE00-C7C1-4945-8FB2-2F98FBC773C2}"/>
              </a:ext>
            </a:extLst>
          </p:cNvPr>
          <p:cNvPicPr>
            <a:picLocks noChangeAspect="1"/>
          </p:cNvPicPr>
          <p:nvPr/>
        </p:nvPicPr>
        <p:blipFill>
          <a:blip r:embed="rId3"/>
          <a:stretch>
            <a:fillRect/>
          </a:stretch>
        </p:blipFill>
        <p:spPr>
          <a:xfrm>
            <a:off x="4307143" y="800100"/>
            <a:ext cx="3747951" cy="3841943"/>
          </a:xfrm>
          <a:prstGeom prst="rect">
            <a:avLst/>
          </a:prstGeom>
        </p:spPr>
      </p:pic>
      <p:sp>
        <p:nvSpPr>
          <p:cNvPr id="9" name="Rectangle 3">
            <a:extLst>
              <a:ext uri="{FF2B5EF4-FFF2-40B4-BE49-F238E27FC236}">
                <a16:creationId xmlns:a16="http://schemas.microsoft.com/office/drawing/2014/main" id="{6B986949-1AA3-7F43-8983-6FBE197E3A15}"/>
              </a:ext>
            </a:extLst>
          </p:cNvPr>
          <p:cNvSpPr>
            <a:spLocks noChangeArrowheads="1"/>
          </p:cNvSpPr>
          <p:nvPr/>
        </p:nvSpPr>
        <p:spPr bwMode="auto">
          <a:xfrm>
            <a:off x="650384" y="4631327"/>
            <a:ext cx="878339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H" altLang="en-CH" sz="1000" b="0" i="0" u="none" strike="noStrike" cap="none" normalizeH="0" baseline="0" dirty="0">
                <a:ln>
                  <a:noFill/>
                </a:ln>
                <a:solidFill>
                  <a:schemeClr val="tx1"/>
                </a:solidFill>
                <a:effectLst/>
                <a:latin typeface="Arial" panose="020B0604020202020204" pitchFamily="34" charset="0"/>
              </a:rPr>
              <a:t>Long-term loading – Compression Creep Test – Introduction, January 2014, DOI: </a:t>
            </a:r>
            <a:r>
              <a:rPr kumimoji="0" lang="en-CH" altLang="en-CH" sz="1000" b="0" i="0" u="none" strike="noStrike" cap="none" normalizeH="0" baseline="0" dirty="0">
                <a:ln>
                  <a:noFill/>
                </a:ln>
                <a:solidFill>
                  <a:schemeClr val="tx1"/>
                </a:solidFill>
                <a:effectLst/>
                <a:latin typeface="Arial" panose="020B0604020202020204" pitchFamily="34" charset="0"/>
                <a:hlinkClick r:id="rId4"/>
              </a:rPr>
              <a:t>10.1007/978-3-642-55166-6_60</a:t>
            </a:r>
            <a:endParaRPr kumimoji="0" lang="en-CH" altLang="en-CH"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CH" altLang="en-CH" sz="1000" b="0" i="0" u="none" strike="noStrike" cap="none" normalizeH="0" baseline="0" dirty="0">
                <a:ln>
                  <a:noFill/>
                </a:ln>
                <a:solidFill>
                  <a:schemeClr val="tx1"/>
                </a:solidFill>
                <a:effectLst/>
                <a:latin typeface="Arial" panose="020B0604020202020204" pitchFamily="34" charset="0"/>
              </a:rPr>
              <a:t>In book: Polymer Solids and Polymer Melts–Mechanical and Thermomechanical Properties of Polymers</a:t>
            </a:r>
            <a:r>
              <a:rPr kumimoji="0" lang="en-CH" altLang="en-CH" sz="1000" b="0" i="0" u="none" strike="noStrike" cap="none" normalizeH="0" baseline="0" dirty="0">
                <a:ln>
                  <a:noFill/>
                </a:ln>
                <a:solidFill>
                  <a:schemeClr val="tx1"/>
                </a:solidFill>
                <a:effectLst/>
                <a:latin typeface="Arial" panose="020B0604020202020204" pitchFamily="34" charset="0"/>
                <a:hlinkClick r:id="rId5"/>
              </a:rPr>
              <a:t> Christian Bierögel</a:t>
            </a:r>
            <a:r>
              <a:rPr lang="en-CH" altLang="en-CH" sz="1000" dirty="0">
                <a:latin typeface="Arial" panose="020B0604020202020204" pitchFamily="34" charset="0"/>
              </a:rPr>
              <a:t>, </a:t>
            </a:r>
            <a:r>
              <a:rPr kumimoji="0" lang="en-CH" altLang="en-CH" sz="1000" b="0" i="0" u="none" strike="noStrike" cap="none" normalizeH="0" baseline="0" dirty="0">
                <a:ln>
                  <a:noFill/>
                </a:ln>
                <a:solidFill>
                  <a:schemeClr val="tx1"/>
                </a:solidFill>
                <a:effectLst/>
                <a:latin typeface="Arial" panose="020B0604020202020204" pitchFamily="34" charset="0"/>
                <a:hlinkClick r:id="rId6"/>
              </a:rPr>
              <a:t>Wolfgang Grellmann</a:t>
            </a:r>
            <a:endParaRPr kumimoji="0" lang="en-CH" altLang="en-CH"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H" altLang="en-CH" sz="10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5D6722D1-CD68-8A4B-B5FA-3D8B85CD3EEB}"/>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err="1">
                <a:cs typeface="Arial" panose="020B0604020202020204" pitchFamily="34" charset="0"/>
              </a:rPr>
              <a:t>Example</a:t>
            </a:r>
            <a:r>
              <a:rPr lang="fr-CH" altLang="ja-JP" sz="2100" b="1" dirty="0">
                <a:cs typeface="Arial" panose="020B0604020202020204" pitchFamily="34" charset="0"/>
              </a:rPr>
              <a:t> of </a:t>
            </a:r>
            <a:r>
              <a:rPr lang="fr-CH" altLang="ja-JP" sz="2100" b="1" dirty="0" err="1">
                <a:cs typeface="Arial" panose="020B0604020202020204" pitchFamily="34" charset="0"/>
              </a:rPr>
              <a:t>tensile</a:t>
            </a:r>
            <a:r>
              <a:rPr lang="fr-CH" altLang="ja-JP" sz="2100" b="1" dirty="0">
                <a:cs typeface="Arial" panose="020B0604020202020204" pitchFamily="34" charset="0"/>
              </a:rPr>
              <a:t> </a:t>
            </a:r>
            <a:r>
              <a:rPr lang="fr-CH" altLang="ja-JP" sz="2100" b="1" dirty="0" err="1">
                <a:cs typeface="Arial" panose="020B0604020202020204" pitchFamily="34" charset="0"/>
              </a:rPr>
              <a:t>creep</a:t>
            </a:r>
            <a:r>
              <a:rPr lang="fr-CH" altLang="ja-JP" sz="2100" b="1" dirty="0">
                <a:cs typeface="Arial" panose="020B0604020202020204" pitchFamily="34" charset="0"/>
              </a:rPr>
              <a:t> </a:t>
            </a:r>
            <a:r>
              <a:rPr lang="fr-CH" altLang="ja-JP" sz="2100" b="1" dirty="0" err="1">
                <a:cs typeface="Arial" panose="020B0604020202020204" pitchFamily="34" charset="0"/>
              </a:rPr>
              <a:t>characterization</a:t>
            </a:r>
            <a:r>
              <a:rPr lang="fr-CH" altLang="ja-JP" sz="2100" b="1" dirty="0">
                <a:cs typeface="Arial" panose="020B0604020202020204" pitchFamily="34" charset="0"/>
              </a:rPr>
              <a:t> for a Polyamide 6,6</a:t>
            </a:r>
            <a:endParaRPr lang="en-GB" altLang="en-CH" sz="1800" b="1" dirty="0">
              <a:cs typeface="Arial" panose="020B0604020202020204" pitchFamily="34" charset="0"/>
            </a:endParaRPr>
          </a:p>
        </p:txBody>
      </p:sp>
      <p:sp>
        <p:nvSpPr>
          <p:cNvPr id="2" name="Rectangle 3">
            <a:extLst>
              <a:ext uri="{FF2B5EF4-FFF2-40B4-BE49-F238E27FC236}">
                <a16:creationId xmlns:a16="http://schemas.microsoft.com/office/drawing/2014/main" id="{EBA69A36-32BB-6846-9B2F-45B5AE2E0ACE}"/>
              </a:ext>
            </a:extLst>
          </p:cNvPr>
          <p:cNvSpPr>
            <a:spLocks noChangeArrowheads="1"/>
          </p:cNvSpPr>
          <p:nvPr/>
        </p:nvSpPr>
        <p:spPr bwMode="auto">
          <a:xfrm>
            <a:off x="650384" y="4631327"/>
            <a:ext cx="878339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H" altLang="en-CH" sz="1000" b="0" i="0" u="none" strike="noStrike" cap="none" normalizeH="0" baseline="0" dirty="0">
                <a:ln>
                  <a:noFill/>
                </a:ln>
                <a:solidFill>
                  <a:schemeClr val="tx1"/>
                </a:solidFill>
                <a:effectLst/>
                <a:latin typeface="Arial" panose="020B0604020202020204" pitchFamily="34" charset="0"/>
              </a:rPr>
              <a:t>Long-term loading – Compression Creep Test – Introduction, January 2014, DOI: </a:t>
            </a:r>
            <a:r>
              <a:rPr kumimoji="0" lang="en-CH" altLang="en-CH" sz="1000" b="0" i="0" u="none" strike="noStrike" cap="none" normalizeH="0" baseline="0" dirty="0">
                <a:ln>
                  <a:noFill/>
                </a:ln>
                <a:solidFill>
                  <a:schemeClr val="tx1"/>
                </a:solidFill>
                <a:effectLst/>
                <a:latin typeface="Arial" panose="020B0604020202020204" pitchFamily="34" charset="0"/>
                <a:hlinkClick r:id="rId3"/>
              </a:rPr>
              <a:t>10.1007/978-3-642-55166-6_60</a:t>
            </a:r>
            <a:endParaRPr kumimoji="0" lang="en-CH" altLang="en-CH"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CH" altLang="en-CH" sz="1000" b="0" i="0" u="none" strike="noStrike" cap="none" normalizeH="0" baseline="0" dirty="0">
                <a:ln>
                  <a:noFill/>
                </a:ln>
                <a:solidFill>
                  <a:schemeClr val="tx1"/>
                </a:solidFill>
                <a:effectLst/>
                <a:latin typeface="Arial" panose="020B0604020202020204" pitchFamily="34" charset="0"/>
              </a:rPr>
              <a:t>In book: Polymer Solids and Polymer Melts–Mechanical and Thermomechanical Properties of Polymers</a:t>
            </a:r>
            <a:r>
              <a:rPr kumimoji="0" lang="en-CH" altLang="en-CH" sz="1000" b="0" i="0" u="none" strike="noStrike" cap="none" normalizeH="0" baseline="0" dirty="0">
                <a:ln>
                  <a:noFill/>
                </a:ln>
                <a:solidFill>
                  <a:schemeClr val="tx1"/>
                </a:solidFill>
                <a:effectLst/>
                <a:latin typeface="Arial" panose="020B0604020202020204" pitchFamily="34" charset="0"/>
                <a:hlinkClick r:id="rId4"/>
              </a:rPr>
              <a:t> Christian Bierögel</a:t>
            </a:r>
            <a:r>
              <a:rPr lang="en-CH" altLang="en-CH" sz="1000" dirty="0">
                <a:latin typeface="Arial" panose="020B0604020202020204" pitchFamily="34" charset="0"/>
              </a:rPr>
              <a:t>, </a:t>
            </a:r>
            <a:r>
              <a:rPr kumimoji="0" lang="en-CH" altLang="en-CH" sz="1000" b="0" i="0" u="none" strike="noStrike" cap="none" normalizeH="0" baseline="0" dirty="0">
                <a:ln>
                  <a:noFill/>
                </a:ln>
                <a:solidFill>
                  <a:schemeClr val="tx1"/>
                </a:solidFill>
                <a:effectLst/>
                <a:latin typeface="Arial" panose="020B0604020202020204" pitchFamily="34" charset="0"/>
                <a:hlinkClick r:id="rId5"/>
              </a:rPr>
              <a:t>Wolfgang Grellmann</a:t>
            </a:r>
            <a:endParaRPr kumimoji="0" lang="en-CH" altLang="en-CH"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H" altLang="en-CH" sz="10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5884A933-6BB1-454A-92E6-771530695561}"/>
              </a:ext>
            </a:extLst>
          </p:cNvPr>
          <p:cNvPicPr>
            <a:picLocks noChangeAspect="1"/>
          </p:cNvPicPr>
          <p:nvPr/>
        </p:nvPicPr>
        <p:blipFill>
          <a:blip r:embed="rId6"/>
          <a:stretch>
            <a:fillRect/>
          </a:stretch>
        </p:blipFill>
        <p:spPr>
          <a:xfrm>
            <a:off x="1809482" y="873836"/>
            <a:ext cx="5298245" cy="3522172"/>
          </a:xfrm>
          <a:prstGeom prst="rect">
            <a:avLst/>
          </a:prstGeom>
        </p:spPr>
      </p:pic>
    </p:spTree>
    <p:extLst>
      <p:ext uri="{BB962C8B-B14F-4D97-AF65-F5344CB8AC3E}">
        <p14:creationId xmlns:p14="http://schemas.microsoft.com/office/powerpoint/2010/main" val="1393014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198F04BD-7C53-F041-A54D-B1CED3FEE27F}"/>
              </a:ext>
            </a:extLst>
          </p:cNvPr>
          <p:cNvSpPr>
            <a:spLocks noChangeArrowheads="1"/>
          </p:cNvSpPr>
          <p:nvPr/>
        </p:nvSpPr>
        <p:spPr bwMode="auto">
          <a:xfrm>
            <a:off x="1143000" y="171450"/>
            <a:ext cx="6858000" cy="628650"/>
          </a:xfrm>
          <a:prstGeom prst="rect">
            <a:avLst/>
          </a:prstGeom>
          <a:solidFill>
            <a:srgbClr val="B3E2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3662" tIns="36185" rIns="73662" bIns="36185" anchor="ct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CH" altLang="ja-JP" sz="2100" b="1" dirty="0" err="1">
                <a:cs typeface="Arial" panose="020B0604020202020204" pitchFamily="34" charset="0"/>
              </a:rPr>
              <a:t>Theoretical</a:t>
            </a:r>
            <a:r>
              <a:rPr lang="fr-CH" altLang="ja-JP" sz="2100" b="1" dirty="0">
                <a:cs typeface="Arial" panose="020B0604020202020204" pitchFamily="34" charset="0"/>
              </a:rPr>
              <a:t> constitutive </a:t>
            </a:r>
            <a:r>
              <a:rPr lang="fr-CH" altLang="ja-JP" sz="2100" b="1" dirty="0" err="1">
                <a:cs typeface="Arial" panose="020B0604020202020204" pitchFamily="34" charset="0"/>
              </a:rPr>
              <a:t>equations</a:t>
            </a:r>
            <a:endParaRPr lang="en-GB" altLang="en-CH" sz="1800" b="1" dirty="0">
              <a:cs typeface="Arial" panose="020B0604020202020204" pitchFamily="34" charset="0"/>
            </a:endParaRPr>
          </a:p>
        </p:txBody>
      </p:sp>
      <p:sp>
        <p:nvSpPr>
          <p:cNvPr id="33794" name="Rectangle 3">
            <a:extLst>
              <a:ext uri="{FF2B5EF4-FFF2-40B4-BE49-F238E27FC236}">
                <a16:creationId xmlns:a16="http://schemas.microsoft.com/office/drawing/2014/main" id="{2A486AFA-A8AA-3A44-96CF-42B631AAA841}"/>
              </a:ext>
            </a:extLst>
          </p:cNvPr>
          <p:cNvSpPr>
            <a:spLocks noChangeArrowheads="1"/>
          </p:cNvSpPr>
          <p:nvPr/>
        </p:nvSpPr>
        <p:spPr bwMode="auto">
          <a:xfrm>
            <a:off x="1143000" y="1181032"/>
            <a:ext cx="6858000" cy="297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GB" altLang="en-CH" sz="1350" dirty="0">
                <a:cs typeface="Arial" panose="020B0604020202020204" pitchFamily="34" charset="0"/>
              </a:rPr>
              <a:t>Need to predict and model the viscoelastic </a:t>
            </a:r>
            <a:r>
              <a:rPr lang="en-GB" altLang="en-CH" sz="1350" dirty="0" err="1">
                <a:cs typeface="Arial" panose="020B0604020202020204" pitchFamily="34" charset="0"/>
              </a:rPr>
              <a:t>behavior</a:t>
            </a:r>
            <a:r>
              <a:rPr lang="en-GB" altLang="en-CH" sz="1350" dirty="0">
                <a:cs typeface="Arial" panose="020B0604020202020204" pitchFamily="34" charset="0"/>
              </a:rPr>
              <a:t>: for small deformations, linear viscoelasticity describes well the </a:t>
            </a:r>
            <a:r>
              <a:rPr lang="en-GB" altLang="en-CH" sz="1350" dirty="0" err="1">
                <a:cs typeface="Arial" panose="020B0604020202020204" pitchFamily="34" charset="0"/>
              </a:rPr>
              <a:t>behavior</a:t>
            </a:r>
            <a:r>
              <a:rPr lang="en-GB" altLang="en-CH" sz="1350" dirty="0">
                <a:cs typeface="Arial" panose="020B0604020202020204" pitchFamily="34" charset="0"/>
              </a:rPr>
              <a:t>, with total recovery.</a:t>
            </a:r>
          </a:p>
          <a:p>
            <a:pPr eaLnBrk="1" hangingPunct="1">
              <a:spcBef>
                <a:spcPct val="20000"/>
              </a:spcBef>
            </a:pPr>
            <a:r>
              <a:rPr lang="en-GB" altLang="en-CH" sz="1350" dirty="0">
                <a:cs typeface="Arial" panose="020B0604020202020204" pitchFamily="34" charset="0"/>
              </a:rPr>
              <a:t>Ideally, we need to have a constitutive equation describing the relation between stress and strain, for the form </a:t>
            </a:r>
            <a:r>
              <a:rPr lang="en-GB" altLang="en-CH" sz="1350" i="1" dirty="0">
                <a:latin typeface="Comic Sans MS" panose="030F0902030302020204" pitchFamily="66" charset="0"/>
              </a:rPr>
              <a:t>P</a:t>
            </a:r>
            <a:r>
              <a:rPr lang="en-GB" altLang="en-CH" sz="1350" i="1" dirty="0">
                <a:latin typeface="Symbol" pitchFamily="2" charset="2"/>
              </a:rPr>
              <a:t>s</a:t>
            </a:r>
            <a:r>
              <a:rPr lang="en-GB" altLang="en-CH" sz="1350" i="1" dirty="0">
                <a:latin typeface="Comic Sans MS" panose="030F0902030302020204" pitchFamily="66" charset="0"/>
              </a:rPr>
              <a:t>=</a:t>
            </a:r>
            <a:r>
              <a:rPr lang="en-GB" altLang="en-CH" sz="1350" i="1" dirty="0" err="1">
                <a:latin typeface="Comic Sans MS" panose="030F0902030302020204" pitchFamily="66" charset="0"/>
              </a:rPr>
              <a:t>Q</a:t>
            </a:r>
            <a:r>
              <a:rPr lang="en-GB" altLang="en-CH" sz="1350" i="1" dirty="0" err="1">
                <a:latin typeface="Symbol" pitchFamily="2" charset="2"/>
              </a:rPr>
              <a:t>e</a:t>
            </a:r>
            <a:endParaRPr lang="en-GB" altLang="en-CH" sz="1350" i="1" dirty="0">
              <a:latin typeface="Symbol" pitchFamily="2" charset="2"/>
            </a:endParaRPr>
          </a:p>
          <a:p>
            <a:pPr eaLnBrk="1" hangingPunct="1">
              <a:spcBef>
                <a:spcPct val="20000"/>
              </a:spcBef>
            </a:pPr>
            <a:endParaRPr lang="en-GB" altLang="en-CH" sz="1350" i="1" dirty="0">
              <a:latin typeface="Symbol" pitchFamily="2" charset="2"/>
            </a:endParaRPr>
          </a:p>
          <a:p>
            <a:pPr eaLnBrk="1" hangingPunct="1">
              <a:spcBef>
                <a:spcPct val="20000"/>
              </a:spcBef>
            </a:pPr>
            <a:endParaRPr lang="en-GB" altLang="en-CH" sz="1350" i="1" dirty="0">
              <a:latin typeface="Comic Sans MS" panose="030F0902030302020204" pitchFamily="66" charset="0"/>
            </a:endParaRPr>
          </a:p>
          <a:p>
            <a:pPr eaLnBrk="1" hangingPunct="1">
              <a:spcBef>
                <a:spcPct val="20000"/>
              </a:spcBef>
            </a:pPr>
            <a:endParaRPr lang="en-GB" altLang="en-CH" sz="1350" i="1" dirty="0">
              <a:latin typeface="Comic Sans MS" panose="030F0902030302020204" pitchFamily="66" charset="0"/>
            </a:endParaRPr>
          </a:p>
          <a:p>
            <a:pPr eaLnBrk="1" hangingPunct="1">
              <a:spcBef>
                <a:spcPct val="20000"/>
              </a:spcBef>
            </a:pPr>
            <a:endParaRPr lang="en-GB" altLang="en-CH" sz="1350" i="1" dirty="0">
              <a:latin typeface="Comic Sans MS" panose="030F0902030302020204" pitchFamily="66" charset="0"/>
            </a:endParaRPr>
          </a:p>
        </p:txBody>
      </p:sp>
      <p:graphicFrame>
        <p:nvGraphicFramePr>
          <p:cNvPr id="33795" name="Object 1">
            <a:extLst>
              <a:ext uri="{FF2B5EF4-FFF2-40B4-BE49-F238E27FC236}">
                <a16:creationId xmlns:a16="http://schemas.microsoft.com/office/drawing/2014/main" id="{0DD32C75-E9CA-5942-A6A4-527491EACB37}"/>
              </a:ext>
            </a:extLst>
          </p:cNvPr>
          <p:cNvGraphicFramePr>
            <a:graphicFrameLocks noChangeAspect="1"/>
          </p:cNvGraphicFramePr>
          <p:nvPr/>
        </p:nvGraphicFramePr>
        <p:xfrm>
          <a:off x="2084785" y="2457450"/>
          <a:ext cx="1079897" cy="647700"/>
        </p:xfrm>
        <a:graphic>
          <a:graphicData uri="http://schemas.openxmlformats.org/presentationml/2006/ole">
            <mc:AlternateContent xmlns:mc="http://schemas.openxmlformats.org/markup-compatibility/2006">
              <mc:Choice xmlns:v="urn:schemas-microsoft-com:vml" Requires="v">
                <p:oleObj spid="_x0000_s40973" name="Equation" r:id="rId4" imgW="762000" imgH="457200" progId="Equation.3">
                  <p:embed/>
                </p:oleObj>
              </mc:Choice>
              <mc:Fallback>
                <p:oleObj name="Equation" r:id="rId4" imgW="762000" imgH="457200" progId="Equation.3">
                  <p:embed/>
                  <p:pic>
                    <p:nvPicPr>
                      <p:cNvPr id="33795" name="Object 1">
                        <a:extLst>
                          <a:ext uri="{FF2B5EF4-FFF2-40B4-BE49-F238E27FC236}">
                            <a16:creationId xmlns:a16="http://schemas.microsoft.com/office/drawing/2014/main" id="{0DD32C75-E9CA-5942-A6A4-527491EACB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4785" y="2457450"/>
                        <a:ext cx="107989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796" name="Object 2">
            <a:extLst>
              <a:ext uri="{FF2B5EF4-FFF2-40B4-BE49-F238E27FC236}">
                <a16:creationId xmlns:a16="http://schemas.microsoft.com/office/drawing/2014/main" id="{835D6B4C-4980-1E48-A535-C263852BA255}"/>
              </a:ext>
            </a:extLst>
          </p:cNvPr>
          <p:cNvGraphicFramePr>
            <a:graphicFrameLocks noChangeAspect="1"/>
          </p:cNvGraphicFramePr>
          <p:nvPr/>
        </p:nvGraphicFramePr>
        <p:xfrm>
          <a:off x="3492103" y="2497931"/>
          <a:ext cx="1051322" cy="610791"/>
        </p:xfrm>
        <a:graphic>
          <a:graphicData uri="http://schemas.openxmlformats.org/presentationml/2006/ole">
            <mc:AlternateContent xmlns:mc="http://schemas.openxmlformats.org/markup-compatibility/2006">
              <mc:Choice xmlns:v="urn:schemas-microsoft-com:vml" Requires="v">
                <p:oleObj spid="_x0000_s40974" name="Equation" r:id="rId6" imgW="787400" imgH="457200" progId="Equation.3">
                  <p:embed/>
                </p:oleObj>
              </mc:Choice>
              <mc:Fallback>
                <p:oleObj name="Equation" r:id="rId6" imgW="787400" imgH="457200" progId="Equation.3">
                  <p:embed/>
                  <p:pic>
                    <p:nvPicPr>
                      <p:cNvPr id="33796" name="Object 2">
                        <a:extLst>
                          <a:ext uri="{FF2B5EF4-FFF2-40B4-BE49-F238E27FC236}">
                            <a16:creationId xmlns:a16="http://schemas.microsoft.com/office/drawing/2014/main" id="{835D6B4C-4980-1E48-A535-C263852BA2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103" y="2497931"/>
                        <a:ext cx="1051322" cy="61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797" name="Object 3">
            <a:extLst>
              <a:ext uri="{FF2B5EF4-FFF2-40B4-BE49-F238E27FC236}">
                <a16:creationId xmlns:a16="http://schemas.microsoft.com/office/drawing/2014/main" id="{1FBBFA06-DF4D-1F41-B1D9-DD966A4D6ACC}"/>
              </a:ext>
            </a:extLst>
          </p:cNvPr>
          <p:cNvGraphicFramePr>
            <a:graphicFrameLocks noChangeAspect="1"/>
          </p:cNvGraphicFramePr>
          <p:nvPr/>
        </p:nvGraphicFramePr>
        <p:xfrm>
          <a:off x="2114550" y="3417094"/>
          <a:ext cx="4227910" cy="504825"/>
        </p:xfrm>
        <a:graphic>
          <a:graphicData uri="http://schemas.openxmlformats.org/presentationml/2006/ole">
            <mc:AlternateContent xmlns:mc="http://schemas.openxmlformats.org/markup-compatibility/2006">
              <mc:Choice xmlns:v="urn:schemas-microsoft-com:vml" Requires="v">
                <p:oleObj spid="_x0000_s40975" name="Equation" r:id="rId8" imgW="3187700" imgH="381000" progId="Equation.3">
                  <p:embed/>
                </p:oleObj>
              </mc:Choice>
              <mc:Fallback>
                <p:oleObj name="Equation" r:id="rId8" imgW="3187700" imgH="381000" progId="Equation.3">
                  <p:embed/>
                  <p:pic>
                    <p:nvPicPr>
                      <p:cNvPr id="33797" name="Object 3">
                        <a:extLst>
                          <a:ext uri="{FF2B5EF4-FFF2-40B4-BE49-F238E27FC236}">
                            <a16:creationId xmlns:a16="http://schemas.microsoft.com/office/drawing/2014/main" id="{1FBBFA06-DF4D-1F41-B1D9-DD966A4D6A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4550" y="3417094"/>
                        <a:ext cx="422791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theme/theme1.xml><?xml version="1.0" encoding="utf-8"?>
<a:theme xmlns:a="http://schemas.openxmlformats.org/drawingml/2006/main"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EPFL">
      <a:majorFont>
        <a:latin typeface="Suisse Int'l EPFL Cond"/>
        <a:ea typeface=""/>
        <a:cs typeface=""/>
      </a:majorFont>
      <a:minorFont>
        <a:latin typeface="Suisse Int'l EPF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EPFL_Beta1.potx [Lecture seule]" id="{E6779B39-8736-4ABC-8670-793FF8879357}" vid="{5CF53B7F-405D-4E75-8FDD-6E73C34C939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PFL Document" ma:contentTypeID="0x0101009E359B892F0745A488A3BA50FA95E220008D12AA6DD8705844A8F440FB2627C65C" ma:contentTypeVersion="2" ma:contentTypeDescription="Base Content Type for all EPFL documents" ma:contentTypeScope="" ma:versionID="243fe3aa2b7702eb0a8fc0aba44d7aac">
  <xsd:schema xmlns:xsd="http://www.w3.org/2001/XMLSchema" xmlns:xs="http://www.w3.org/2001/XMLSchema" xmlns:p="http://schemas.microsoft.com/office/2006/metadata/properties" xmlns:ns2="366578e5-d8fa-4ca3-80b4-96d4f4020af2" xmlns:ns3="505a1229-fefc-4964-aa43-a843a2e4cec8" targetNamespace="http://schemas.microsoft.com/office/2006/metadata/properties" ma:root="true" ma:fieldsID="874849853f62a370529474de8c246750" ns2:_="" ns3:_="">
    <xsd:import namespace="366578e5-d8fa-4ca3-80b4-96d4f4020af2"/>
    <xsd:import namespace="505a1229-fefc-4964-aa43-a843a2e4cec8"/>
    <xsd:element name="properties">
      <xsd:complexType>
        <xsd:sequence>
          <xsd:element name="documentManagement">
            <xsd:complexType>
              <xsd:all>
                <xsd:element ref="ns2:EPFLAuthor" minOccurs="0"/>
                <xsd:element ref="ns2:EPFLUsageTaxHTField0" minOccurs="0"/>
                <xsd:element ref="ns2:a822da24a7be47f7b2b8d6471b611ec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6578e5-d8fa-4ca3-80b4-96d4f4020af2" elementFormDefault="qualified">
    <xsd:import namespace="http://schemas.microsoft.com/office/2006/documentManagement/types"/>
    <xsd:import namespace="http://schemas.microsoft.com/office/infopath/2007/PartnerControls"/>
    <xsd:element name="EPFLAuthor" ma:index="8" nillable="true" ma:displayName="Author" ma:internalName="EPFL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FLUsageTaxHTField0" ma:index="10" nillable="true" ma:displayName="EPFLUsage_0" ma:hidden="true" ma:internalName="EPFLUsageTaxHTField0">
      <xsd:simpleType>
        <xsd:restriction base="dms:Note"/>
      </xsd:simpleType>
    </xsd:element>
    <xsd:element name="a822da24a7be47f7b2b8d6471b611ecd" ma:index="11" nillable="true" ma:taxonomy="true" ma:internalName="a822da24a7be47f7b2b8d6471b611ecd" ma:taxonomyFieldName="EPFLUsage" ma:displayName="Usage" ma:default="1;#Public|bed90794-060d-40e3-8efd-fc84c2f09e8f" ma:fieldId="{a822da24-a7be-47f7-b2b8-d6471b611ecd}" ma:sspId="4f2e420a-9f6b-4a85-b7a0-ff810e6e8c0b" ma:termSetId="4b8e3540-9bf8-418b-ab3b-31a19bad253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5a1229-fefc-4964-aa43-a843a2e4cec8" elementFormDefault="qualified">
    <xsd:import namespace="http://schemas.microsoft.com/office/2006/documentManagement/types"/>
    <xsd:import namespace="http://schemas.microsoft.com/office/infopath/2007/PartnerControls"/>
    <xsd:element name="TaxCatchAll" ma:index="12" nillable="true" ma:displayName="Taxonomy Catch All Column" ma:description="" ma:hidden="true" ma:list="{93f37c08-bd19-42a9-9d3a-635e83ef494a}" ma:internalName="TaxCatchAll" ma:showField="CatchAllData" ma:web="505a1229-fefc-4964-aa43-a843a2e4ce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PFLAuthor xmlns="366578e5-d8fa-4ca3-80b4-96d4f4020af2">
      <UserInfo>
        <DisplayName/>
        <AccountId xsi:nil="true"/>
        <AccountType/>
      </UserInfo>
    </EPFLAuthor>
    <a822da24a7be47f7b2b8d6471b611ecd xmlns="366578e5-d8fa-4ca3-80b4-96d4f4020af2">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bed90794-060d-40e3-8efd-fc84c2f09e8f</TermId>
        </TermInfo>
      </Terms>
    </a822da24a7be47f7b2b8d6471b611ecd>
    <EPFLUsageTaxHTField0 xmlns="366578e5-d8fa-4ca3-80b4-96d4f4020af2" xsi:nil="true"/>
    <TaxCatchAll xmlns="505a1229-fefc-4964-aa43-a843a2e4cec8">
      <Value>1</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1CD226-0A3E-4410-BBA6-A9BDCE984F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6578e5-d8fa-4ca3-80b4-96d4f4020af2"/>
    <ds:schemaRef ds:uri="505a1229-fefc-4964-aa43-a843a2e4ce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21D30B-EFA4-4742-B929-F6ADB1B60353}">
  <ds:schemaRefs>
    <ds:schemaRef ds:uri="366578e5-d8fa-4ca3-80b4-96d4f4020af2"/>
    <ds:schemaRef ds:uri="http://purl.org/dc/elements/1.1/"/>
    <ds:schemaRef ds:uri="505a1229-fefc-4964-aa43-a843a2e4cec8"/>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8455677-460B-4199-893C-C747EF4F03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Thème Office</Template>
  <TotalTime>955</TotalTime>
  <Words>1840</Words>
  <Application>Microsoft Macintosh PowerPoint</Application>
  <PresentationFormat>On-screen Show (16:9)</PresentationFormat>
  <Paragraphs>353</Paragraphs>
  <Slides>44</Slides>
  <Notes>39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5" baseType="lpstr">
      <vt:lpstr>Arial</vt:lpstr>
      <vt:lpstr>Comic Sans MS</vt:lpstr>
      <vt:lpstr>Suisse Int'l EPFL</vt:lpstr>
      <vt:lpstr>Suisse Int'l EPFL Cond</vt:lpstr>
      <vt:lpstr>Symbol</vt:lpstr>
      <vt:lpstr>Times</vt:lpstr>
      <vt:lpstr>Times New Roman</vt:lpstr>
      <vt:lpstr>Wingdings</vt:lpstr>
      <vt:lpstr>Thème Office</vt:lpstr>
      <vt:lpstr>Equation</vt:lpstr>
      <vt:lpstr>Document</vt:lpstr>
      <vt:lpstr>Charaterization of viscoelastic materials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Microsoft Office User</dc:creator>
  <cp:lastModifiedBy>Michaud Véronique</cp:lastModifiedBy>
  <cp:revision>78</cp:revision>
  <cp:lastPrinted>2019-06-04T06:39:31Z</cp:lastPrinted>
  <dcterms:created xsi:type="dcterms:W3CDTF">2019-05-08T14:40:54Z</dcterms:created>
  <dcterms:modified xsi:type="dcterms:W3CDTF">2023-08-22T21:51:19Z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0x0101009E359B892F0745A488A3BA50FA95E220008D12AA6DD8705844A8F440FB2627C65C</vt:lpwstr>
  </property>
</Properties>
</file>